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5af03df0a8b463e" /><Relationship Type="http://schemas.openxmlformats.org/officeDocument/2006/relationships/extended-properties" Target="/docProps/app.xml" Id="R713b2e083b464b8b" /><Relationship Type="http://schemas.openxmlformats.org/officeDocument/2006/relationships/officeDocument" Target="/ppt/presentation.xml" Id="Reec9adbcfe9849c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4184113019642e9"/>
  </p:sldMasterIdLst>
  <p:notesMasterIdLst>
    <p:notesMasterId xmlns:r="http://schemas.openxmlformats.org/officeDocument/2006/relationships" r:id="R15ca26e4ce0f4a6a"/>
  </p:notesMasterIdLst>
  <p:sldIdLst>
    <p:sldId xmlns:r="http://schemas.openxmlformats.org/officeDocument/2006/relationships" id="256" r:id="Rc6a711455bd849ee"/>
    <p:sldId xmlns:r="http://schemas.openxmlformats.org/officeDocument/2006/relationships" id="257" r:id="R0c0a85faf7d342aa"/>
    <p:sldId xmlns:r="http://schemas.openxmlformats.org/officeDocument/2006/relationships" id="258" r:id="Rd01e120b1c034c59"/>
    <p:sldId xmlns:r="http://schemas.openxmlformats.org/officeDocument/2006/relationships" id="259" r:id="R85fd6ae2f29640fb"/>
    <p:sldId xmlns:r="http://schemas.openxmlformats.org/officeDocument/2006/relationships" id="260" r:id="R663007e3b6b644cb"/>
    <p:sldId xmlns:r="http://schemas.openxmlformats.org/officeDocument/2006/relationships" id="261" r:id="R06c018fd37714f50"/>
    <p:sldId xmlns:r="http://schemas.openxmlformats.org/officeDocument/2006/relationships" id="262" r:id="R665e6a51477b48fe"/>
    <p:sldId xmlns:r="http://schemas.openxmlformats.org/officeDocument/2006/relationships" id="263" r:id="Rbce9904c4df044f3"/>
  </p:sldIdLst>
  <p:sldSz cx="10696575" cy="756285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5e6a0c3568649fc" /><Relationship Type="http://schemas.openxmlformats.org/officeDocument/2006/relationships/slideMaster" Target="/ppt/slideMasters/slideMaster1.xml" Id="Rb4184113019642e9" /><Relationship Type="http://schemas.openxmlformats.org/officeDocument/2006/relationships/notesMaster" Target="/ppt/notesMasters/notesMaster1.xml" Id="R15ca26e4ce0f4a6a" /><Relationship Type="http://schemas.openxmlformats.org/officeDocument/2006/relationships/presProps" Target="/ppt/presProps.xml" Id="Rd82d4b5e04d94877" /><Relationship Type="http://schemas.openxmlformats.org/officeDocument/2006/relationships/tableStyles" Target="/ppt/tableStyles.xml" Id="R0be72490a19f49e4" /><Relationship Type="http://schemas.openxmlformats.org/officeDocument/2006/relationships/slide" Target="/ppt/slides/slide1.xml" Id="Rc6a711455bd849ee" /><Relationship Type="http://schemas.openxmlformats.org/officeDocument/2006/relationships/slide" Target="/ppt/slides/slide2.xml" Id="R0c0a85faf7d342aa" /><Relationship Type="http://schemas.openxmlformats.org/officeDocument/2006/relationships/slide" Target="/ppt/slides/slide3.xml" Id="Rd01e120b1c034c59" /><Relationship Type="http://schemas.openxmlformats.org/officeDocument/2006/relationships/slide" Target="/ppt/slides/slide4.xml" Id="R85fd6ae2f29640fb" /><Relationship Type="http://schemas.openxmlformats.org/officeDocument/2006/relationships/slide" Target="/ppt/slides/slide5.xml" Id="R663007e3b6b644cb" /><Relationship Type="http://schemas.openxmlformats.org/officeDocument/2006/relationships/slide" Target="/ppt/slides/slide6.xml" Id="R06c018fd37714f50" /><Relationship Type="http://schemas.openxmlformats.org/officeDocument/2006/relationships/slide" Target="/ppt/slides/slide7.xml" Id="R665e6a51477b48fe" /><Relationship Type="http://schemas.openxmlformats.org/officeDocument/2006/relationships/slide" Target="/ppt/slides/slide8.xml" Id="Rbce9904c4df044f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3ed3b51d1154de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1ea2c45b1e445d1" /><Relationship Type="http://schemas.openxmlformats.org/officeDocument/2006/relationships/notesMaster" Target="/ppt/notesMasters/notesMaster1.xml" Id="R2ed2cebd6b7e453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43cd13514074b1c" /><Relationship Type="http://schemas.openxmlformats.org/officeDocument/2006/relationships/notesMaster" Target="/ppt/notesMasters/notesMaster1.xml" Id="R30f570eee0684f7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226025f2f8a4885" /><Relationship Type="http://schemas.openxmlformats.org/officeDocument/2006/relationships/notesMaster" Target="/ppt/notesMasters/notesMaster1.xml" Id="Rb3b4536c88e840a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70ecf57be99411d" /><Relationship Type="http://schemas.openxmlformats.org/officeDocument/2006/relationships/notesMaster" Target="/ppt/notesMasters/notesMaster1.xml" Id="Rda1ef69873af4e7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ad8792e1e4a4ce7" /><Relationship Type="http://schemas.openxmlformats.org/officeDocument/2006/relationships/notesMaster" Target="/ppt/notesMasters/notesMaster1.xml" Id="Rbae2a31b787142c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0868c7921464af9" /><Relationship Type="http://schemas.openxmlformats.org/officeDocument/2006/relationships/notesMaster" Target="/ppt/notesMasters/notesMaster1.xml" Id="R70acd3ec928c41a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12659c6b4904151" /><Relationship Type="http://schemas.openxmlformats.org/officeDocument/2006/relationships/notesMaster" Target="/ppt/notesMasters/notesMaster1.xml" Id="Rf54ffb5c29cc4e4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dd0cbc0a9094a90" /><Relationship Type="http://schemas.openxmlformats.org/officeDocument/2006/relationships/notesMaster" Target="/ppt/notesMasters/notesMaster1.xml" Id="Rfb275c38ed9f472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Supplier image: RAMWAY 2023, PDF p.4</a:t>
            </a:r>
          </a:p>
          <a:p xmlns:a="http://schemas.openxmlformats.org/drawingml/2006/main">
            <a:r>
              <a:t>Source product images: local RAMWAY 2023 catalog or company WeChat reference, as labelled. Company details, product availability and usage rights require confirmation. No new performance, certification or authorization claim is made.</a:t>
            </a:r>
          </a:p>
          <a:p xmlns:a="http://schemas.openxmlformats.org/drawingml/2006/main">
            <a:r>
              <a:t>Commercial strengths supplied by the user on 2026-10-17: 10 years of industry technical experience in battery customization, high cost-effectiveness and fast processing. Ten years refers to technical experience, not the company incorporation date. No fixed lead time or price reduction is asserted.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Suidian / Battery customization, cell supply and assembly</a:t>
            </a:r>
          </a:p>
          <a:p xmlns:a="http://schemas.openxmlformats.org/drawingml/2006/main">
            <a:r>
              <a:t>Source product images: local RAMWAY 2023 catalog or company WeChat reference, as labelled. Company details, product availability and usage rights require confirmation. No new performance, certification or authorization claim is made.</a:t>
            </a:r>
          </a:p>
          <a:p xmlns:a="http://schemas.openxmlformats.org/drawingml/2006/main">
            <a:r>
              <a:t>User-confirmed commercial strengths: 10 years of battery customization technical experience, high cost-effectiveness and fast processing. This is not an independent audit or a claim about incorporation date.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RAMWAY 2023 catalog, physical PDF pp.4-7</a:t>
            </a:r>
          </a:p>
          <a:p xmlns:a="http://schemas.openxmlformats.org/drawingml/2006/main">
            <a:r>
              <a:t>Source product images: local RAMWAY 2023 catalog or company WeChat reference, as labelled. Company details, product availability and usage rights require confirmation. No new performance, certification or authorization claim is made.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RAMWAY 2023 catalog, PDF pp.4-5 / Reference data, not a performance guarantee</a:t>
            </a:r>
          </a:p>
          <a:p xmlns:a="http://schemas.openxmlformats.org/drawingml/2006/main">
            <a:r>
              <a:t>Source product images: local RAMWAY 2023 catalog or company WeChat reference, as labelled. Company details, product availability and usage rights require confirmation. No new performance, certification or authorization claim is made.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Company WeChat screenshot and user-described assembly business</a:t>
            </a:r>
          </a:p>
          <a:p xmlns:a="http://schemas.openxmlformats.org/drawingml/2006/main">
            <a:r>
              <a:t>Source product images: local RAMWAY 2023 catalog or company WeChat reference, as labelled. Company details, product availability and usage rights require confirmation. No new performance, certification or authorization claim is made.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Company WeChat profile and supplier application references</a:t>
            </a:r>
          </a:p>
          <a:p xmlns:a="http://schemas.openxmlformats.org/drawingml/2006/main">
            <a:r>
              <a:t>Source product images: local RAMWAY 2023 catalog or company WeChat reference, as labelled. Company details, product availability and usage rights require confirmation. No new performance, certification or authorization claim is made.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Document scope and validity require verification</a:t>
            </a:r>
          </a:p>
          <a:p xmlns:a="http://schemas.openxmlformats.org/drawingml/2006/main">
            <a:r>
              <a:t>Source product images: local RAMWAY 2023 catalog or company WeChat reference, as labelled. Company details, product availability and usage rights require confirmation. No new performance, certification or authorization claim is made.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Company details and publication permissions pending confirmation</a:t>
            </a:r>
          </a:p>
          <a:p xmlns:a="http://schemas.openxmlformats.org/drawingml/2006/main">
            <a:r>
              <a:t>Source product images: local RAMWAY 2023 catalog or company WeChat reference, as labelled. Company details, product availability and usage rights require confirmation. No new performance, certification or authorization claim is made.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3f626e8d8ce47e8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65b0984eec44a1e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1f860dd528c4064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ccfba1c6115454f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7910efb01804b79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d8c488536c64f1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3268624-820B-4917-B081-A677B02CDDC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069658" y="2857077"/>
            <a:ext cx="8557260" cy="10924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11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594FF9DF-5881-4E53-8A69-1280527F46CB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604486" y="4159568"/>
            <a:ext cx="7487603" cy="8403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184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77DCE864-0960-475D-84D4-E4B499925B1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069658" y="3151188"/>
            <a:ext cx="8557260" cy="1260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368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23245DE-D068-4C15-9557-F526343B408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1682" y="588222"/>
            <a:ext cx="9493210" cy="9243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89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010D0607-5836-409C-A83A-73EEE216314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01682" y="2100792"/>
            <a:ext cx="9493210" cy="470577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97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00561" indent="-200561">
              <a:lnSpc>
                <a:spcPct val="110000"/>
              </a:lnSpc>
              <a:spcBef>
                <a:spcPts val="0"/>
              </a:spcBef>
              <a:spcAft>
                <a:spcPts val="1053"/>
              </a:spcAft>
              <a:buChar char="•"/>
            </a:lvl1pPr>
            <a:lvl2pPr marL="467975" indent="-200561">
              <a:lnSpc>
                <a:spcPct val="110000"/>
              </a:lnSpc>
              <a:spcBef>
                <a:spcPts val="0"/>
              </a:spcBef>
              <a:spcAft>
                <a:spcPts val="1053"/>
              </a:spcAft>
              <a:buChar char="•"/>
            </a:lvl2pPr>
            <a:lvl3pPr marL="735390" indent="-200561">
              <a:lnSpc>
                <a:spcPct val="110000"/>
              </a:lnSpc>
              <a:spcBef>
                <a:spcPts val="0"/>
              </a:spcBef>
              <a:spcAft>
                <a:spcPts val="1053"/>
              </a:spcAft>
              <a:buChar char="•"/>
            </a:lvl3pPr>
            <a:lvl4pPr marL="1002804" indent="-200561">
              <a:lnSpc>
                <a:spcPct val="110000"/>
              </a:lnSpc>
              <a:spcBef>
                <a:spcPts val="0"/>
              </a:spcBef>
              <a:spcAft>
                <a:spcPts val="1053"/>
              </a:spcAft>
              <a:buChar char="•"/>
            </a:lvl4pPr>
            <a:lvl5pPr marL="1270218" indent="-200561">
              <a:lnSpc>
                <a:spcPct val="110000"/>
              </a:lnSpc>
              <a:spcBef>
                <a:spcPts val="0"/>
              </a:spcBef>
              <a:spcAft>
                <a:spcPts val="1053"/>
              </a:spcAft>
              <a:buChar char="•"/>
            </a:lvl5pPr>
            <a:lvl6pPr marL="1537633" indent="-200561">
              <a:lnSpc>
                <a:spcPct val="110000"/>
              </a:lnSpc>
              <a:spcBef>
                <a:spcPts val="0"/>
              </a:spcBef>
              <a:spcAft>
                <a:spcPts val="1053"/>
              </a:spcAft>
              <a:buChar char="•"/>
            </a:lvl6pPr>
            <a:lvl7pPr marL="1805047" indent="-200561">
              <a:lnSpc>
                <a:spcPct val="110000"/>
              </a:lnSpc>
              <a:spcBef>
                <a:spcPts val="0"/>
              </a:spcBef>
              <a:spcAft>
                <a:spcPts val="1053"/>
              </a:spcAft>
              <a:buChar char="•"/>
            </a:lvl7pPr>
            <a:lvl8pPr marL="2072461" indent="-200561">
              <a:lnSpc>
                <a:spcPct val="110000"/>
              </a:lnSpc>
              <a:spcBef>
                <a:spcPts val="0"/>
              </a:spcBef>
              <a:spcAft>
                <a:spcPts val="1053"/>
              </a:spcAft>
              <a:buChar char="•"/>
            </a:lvl8pPr>
            <a:lvl9pPr marL="2339876" indent="-200561">
              <a:lnSpc>
                <a:spcPct val="110000"/>
              </a:lnSpc>
              <a:spcBef>
                <a:spcPts val="0"/>
              </a:spcBef>
              <a:spcAft>
                <a:spcPts val="1053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3A21BD14-337F-4FF2-9FD9-F7B3277FECB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1682" y="588222"/>
            <a:ext cx="9493210" cy="9243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89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CB6AACAB-EAAC-4509-A351-9110700D1B0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01682" y="2100792"/>
            <a:ext cx="4412337" cy="470577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84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00561" indent="-200561">
              <a:lnSpc>
                <a:spcPct val="110000"/>
              </a:lnSpc>
              <a:spcBef>
                <a:spcPts val="0"/>
              </a:spcBef>
              <a:spcAft>
                <a:spcPts val="1053"/>
              </a:spcAft>
              <a:buChar char="•"/>
            </a:lvl1pPr>
            <a:lvl2pPr marL="467975" indent="-200561">
              <a:lnSpc>
                <a:spcPct val="110000"/>
              </a:lnSpc>
              <a:spcBef>
                <a:spcPts val="0"/>
              </a:spcBef>
              <a:spcAft>
                <a:spcPts val="1053"/>
              </a:spcAft>
              <a:buChar char="•"/>
            </a:lvl2pPr>
            <a:lvl3pPr marL="735390" indent="-200561">
              <a:lnSpc>
                <a:spcPct val="110000"/>
              </a:lnSpc>
              <a:spcBef>
                <a:spcPts val="0"/>
              </a:spcBef>
              <a:spcAft>
                <a:spcPts val="1053"/>
              </a:spcAft>
              <a:buChar char="•"/>
            </a:lvl3pPr>
            <a:lvl4pPr marL="1002804" indent="-200561">
              <a:lnSpc>
                <a:spcPct val="110000"/>
              </a:lnSpc>
              <a:spcBef>
                <a:spcPts val="0"/>
              </a:spcBef>
              <a:spcAft>
                <a:spcPts val="1053"/>
              </a:spcAft>
              <a:buChar char="•"/>
            </a:lvl4pPr>
            <a:lvl5pPr marL="1270218" indent="-200561">
              <a:lnSpc>
                <a:spcPct val="110000"/>
              </a:lnSpc>
              <a:spcBef>
                <a:spcPts val="0"/>
              </a:spcBef>
              <a:spcAft>
                <a:spcPts val="1053"/>
              </a:spcAft>
              <a:buChar char="•"/>
            </a:lvl5pPr>
            <a:lvl6pPr marL="1537633" indent="-200561">
              <a:lnSpc>
                <a:spcPct val="110000"/>
              </a:lnSpc>
              <a:spcBef>
                <a:spcPts val="0"/>
              </a:spcBef>
              <a:spcAft>
                <a:spcPts val="1053"/>
              </a:spcAft>
              <a:buChar char="•"/>
            </a:lvl6pPr>
            <a:lvl7pPr marL="1805047" indent="-200561">
              <a:lnSpc>
                <a:spcPct val="110000"/>
              </a:lnSpc>
              <a:spcBef>
                <a:spcPts val="0"/>
              </a:spcBef>
              <a:spcAft>
                <a:spcPts val="1053"/>
              </a:spcAft>
              <a:buChar char="•"/>
            </a:lvl7pPr>
            <a:lvl8pPr marL="2072461" indent="-200561">
              <a:lnSpc>
                <a:spcPct val="110000"/>
              </a:lnSpc>
              <a:spcBef>
                <a:spcPts val="0"/>
              </a:spcBef>
              <a:spcAft>
                <a:spcPts val="1053"/>
              </a:spcAft>
              <a:buChar char="•"/>
            </a:lvl8pPr>
            <a:lvl9pPr marL="2339876" indent="-200561">
              <a:lnSpc>
                <a:spcPct val="110000"/>
              </a:lnSpc>
              <a:spcBef>
                <a:spcPts val="0"/>
              </a:spcBef>
              <a:spcAft>
                <a:spcPts val="1053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524E449C-6032-4A60-BE89-67845AF7E94B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5682555" y="2100792"/>
            <a:ext cx="4412337" cy="470577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84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00561" indent="-200561">
              <a:lnSpc>
                <a:spcPct val="110000"/>
              </a:lnSpc>
              <a:spcBef>
                <a:spcPts val="0"/>
              </a:spcBef>
              <a:spcAft>
                <a:spcPts val="1053"/>
              </a:spcAft>
              <a:buChar char="•"/>
            </a:lvl1pPr>
            <a:lvl2pPr marL="467975" indent="-200561">
              <a:lnSpc>
                <a:spcPct val="110000"/>
              </a:lnSpc>
              <a:spcBef>
                <a:spcPts val="0"/>
              </a:spcBef>
              <a:spcAft>
                <a:spcPts val="1053"/>
              </a:spcAft>
              <a:buChar char="•"/>
            </a:lvl2pPr>
            <a:lvl3pPr marL="735390" indent="-200561">
              <a:lnSpc>
                <a:spcPct val="110000"/>
              </a:lnSpc>
              <a:spcBef>
                <a:spcPts val="0"/>
              </a:spcBef>
              <a:spcAft>
                <a:spcPts val="1053"/>
              </a:spcAft>
              <a:buChar char="•"/>
            </a:lvl3pPr>
            <a:lvl4pPr marL="1002804" indent="-200561">
              <a:lnSpc>
                <a:spcPct val="110000"/>
              </a:lnSpc>
              <a:spcBef>
                <a:spcPts val="0"/>
              </a:spcBef>
              <a:spcAft>
                <a:spcPts val="1053"/>
              </a:spcAft>
              <a:buChar char="•"/>
            </a:lvl4pPr>
            <a:lvl5pPr marL="1270218" indent="-200561">
              <a:lnSpc>
                <a:spcPct val="110000"/>
              </a:lnSpc>
              <a:spcBef>
                <a:spcPts val="0"/>
              </a:spcBef>
              <a:spcAft>
                <a:spcPts val="1053"/>
              </a:spcAft>
              <a:buChar char="•"/>
            </a:lvl5pPr>
            <a:lvl6pPr marL="1537633" indent="-200561">
              <a:lnSpc>
                <a:spcPct val="110000"/>
              </a:lnSpc>
              <a:spcBef>
                <a:spcPts val="0"/>
              </a:spcBef>
              <a:spcAft>
                <a:spcPts val="1053"/>
              </a:spcAft>
              <a:buChar char="•"/>
            </a:lvl6pPr>
            <a:lvl7pPr marL="1805047" indent="-200561">
              <a:lnSpc>
                <a:spcPct val="110000"/>
              </a:lnSpc>
              <a:spcBef>
                <a:spcPts val="0"/>
              </a:spcBef>
              <a:spcAft>
                <a:spcPts val="1053"/>
              </a:spcAft>
              <a:buChar char="•"/>
            </a:lvl7pPr>
            <a:lvl8pPr marL="2072461" indent="-200561">
              <a:lnSpc>
                <a:spcPct val="110000"/>
              </a:lnSpc>
              <a:spcBef>
                <a:spcPts val="0"/>
              </a:spcBef>
              <a:spcAft>
                <a:spcPts val="1053"/>
              </a:spcAft>
              <a:buChar char="•"/>
            </a:lvl8pPr>
            <a:lvl9pPr marL="2339876" indent="-200561">
              <a:lnSpc>
                <a:spcPct val="110000"/>
              </a:lnSpc>
              <a:spcBef>
                <a:spcPts val="0"/>
              </a:spcBef>
              <a:spcAft>
                <a:spcPts val="1053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4CFBEE7-D62A-4CA1-9AFA-F5F44F53DB7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1682" y="588222"/>
            <a:ext cx="9493210" cy="9243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89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33A919DF-CC3C-4FCF-828A-D87EB6FF338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01682" y="2100792"/>
            <a:ext cx="4412337" cy="470577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97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00561" indent="-200561">
              <a:lnSpc>
                <a:spcPct val="110000"/>
              </a:lnSpc>
              <a:spcBef>
                <a:spcPts val="0"/>
              </a:spcBef>
              <a:spcAft>
                <a:spcPts val="1053"/>
              </a:spcAft>
              <a:buChar char="•"/>
            </a:lvl1pPr>
            <a:lvl2pPr marL="467975" indent="-200561">
              <a:lnSpc>
                <a:spcPct val="110000"/>
              </a:lnSpc>
              <a:spcBef>
                <a:spcPts val="0"/>
              </a:spcBef>
              <a:spcAft>
                <a:spcPts val="1053"/>
              </a:spcAft>
              <a:buChar char="•"/>
            </a:lvl2pPr>
            <a:lvl3pPr marL="735390" indent="-200561">
              <a:lnSpc>
                <a:spcPct val="110000"/>
              </a:lnSpc>
              <a:spcBef>
                <a:spcPts val="0"/>
              </a:spcBef>
              <a:spcAft>
                <a:spcPts val="1053"/>
              </a:spcAft>
              <a:buChar char="•"/>
            </a:lvl3pPr>
            <a:lvl4pPr marL="1002804" indent="-200561">
              <a:lnSpc>
                <a:spcPct val="110000"/>
              </a:lnSpc>
              <a:spcBef>
                <a:spcPts val="0"/>
              </a:spcBef>
              <a:spcAft>
                <a:spcPts val="1053"/>
              </a:spcAft>
              <a:buChar char="•"/>
            </a:lvl4pPr>
            <a:lvl5pPr marL="1270218" indent="-200561">
              <a:lnSpc>
                <a:spcPct val="110000"/>
              </a:lnSpc>
              <a:spcBef>
                <a:spcPts val="0"/>
              </a:spcBef>
              <a:spcAft>
                <a:spcPts val="1053"/>
              </a:spcAft>
              <a:buChar char="•"/>
            </a:lvl5pPr>
            <a:lvl6pPr marL="1537633" indent="-200561">
              <a:lnSpc>
                <a:spcPct val="110000"/>
              </a:lnSpc>
              <a:spcBef>
                <a:spcPts val="0"/>
              </a:spcBef>
              <a:spcAft>
                <a:spcPts val="1053"/>
              </a:spcAft>
              <a:buChar char="•"/>
            </a:lvl6pPr>
            <a:lvl7pPr marL="1805047" indent="-200561">
              <a:lnSpc>
                <a:spcPct val="110000"/>
              </a:lnSpc>
              <a:spcBef>
                <a:spcPts val="0"/>
              </a:spcBef>
              <a:spcAft>
                <a:spcPts val="1053"/>
              </a:spcAft>
              <a:buChar char="•"/>
            </a:lvl7pPr>
            <a:lvl8pPr marL="2072461" indent="-200561">
              <a:lnSpc>
                <a:spcPct val="110000"/>
              </a:lnSpc>
              <a:spcBef>
                <a:spcPts val="0"/>
              </a:spcBef>
              <a:spcAft>
                <a:spcPts val="1053"/>
              </a:spcAft>
              <a:buChar char="•"/>
            </a:lvl8pPr>
            <a:lvl9pPr marL="2339876" indent="-200561">
              <a:lnSpc>
                <a:spcPct val="110000"/>
              </a:lnSpc>
              <a:spcBef>
                <a:spcPts val="0"/>
              </a:spcBef>
              <a:spcAft>
                <a:spcPts val="1053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e9db98d39094cb0" /><Relationship Type="http://schemas.openxmlformats.org/officeDocument/2006/relationships/slideLayout" Target="/ppt/slideLayouts/slideLayout1.xml" Id="Rb961b1e55705401e" /><Relationship Type="http://schemas.openxmlformats.org/officeDocument/2006/relationships/slideLayout" Target="/ppt/slideLayouts/slideLayout2.xml" Id="Rec414950a50d4900" /><Relationship Type="http://schemas.openxmlformats.org/officeDocument/2006/relationships/slideLayout" Target="/ppt/slideLayouts/slideLayout3.xml" Id="R267f4e05f0a74ae7" /><Relationship Type="http://schemas.openxmlformats.org/officeDocument/2006/relationships/slideLayout" Target="/ppt/slideLayouts/slideLayout4.xml" Id="Rf8c41ce3b8c64083" /><Relationship Type="http://schemas.openxmlformats.org/officeDocument/2006/relationships/slideLayout" Target="/ppt/slideLayouts/slideLayout5.xml" Id="Rde558b11c2774d56" /><Relationship Type="http://schemas.openxmlformats.org/officeDocument/2006/relationships/slideLayout" Target="/ppt/slideLayouts/slideLayout6.xml" Id="Rf6dd21e6c33b41c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961b1e55705401e"/>
    <p:sldLayoutId xmlns:r="http://schemas.openxmlformats.org/officeDocument/2006/relationships" id="2147483650" r:id="Rec414950a50d4900"/>
    <p:sldLayoutId xmlns:r="http://schemas.openxmlformats.org/officeDocument/2006/relationships" id="2147483651" r:id="R267f4e05f0a74ae7"/>
    <p:sldLayoutId xmlns:r="http://schemas.openxmlformats.org/officeDocument/2006/relationships" id="2147483652" r:id="Rf8c41ce3b8c64083"/>
    <p:sldLayoutId xmlns:r="http://schemas.openxmlformats.org/officeDocument/2006/relationships" id="2147483653" r:id="Rde558b11c2774d56"/>
    <p:sldLayoutId xmlns:r="http://schemas.openxmlformats.org/officeDocument/2006/relationships" id="2147483654" r:id="Rf6dd21e6c33b41c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b819eb8efee4a45" /><Relationship Type="http://schemas.openxmlformats.org/officeDocument/2006/relationships/image" Target="/ppt/media/image.jpeg" Id="Rc16f90eb6a684fbe" /><Relationship Type="http://schemas.openxmlformats.org/officeDocument/2006/relationships/notesSlide" Target="/ppt/notesSlides/notesSlide1.xml" Id="R088dc8f9a11c431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58bbe8caaa04182" /><Relationship Type="http://schemas.openxmlformats.org/officeDocument/2006/relationships/notesSlide" Target="/ppt/notesSlides/notesSlide2.xml" Id="Rb4ce223319d24df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efe26866e3f4299" /><Relationship Type="http://schemas.openxmlformats.org/officeDocument/2006/relationships/image" Target="/ppt/media/image2.jpeg" Id="R6aa36923c5a6478b" /><Relationship Type="http://schemas.openxmlformats.org/officeDocument/2006/relationships/image" Target="/ppt/media/image3.jpeg" Id="R48fb286f94b5408c" /><Relationship Type="http://schemas.openxmlformats.org/officeDocument/2006/relationships/image" Target="/ppt/media/image4.jpeg" Id="Rb36053ab29e247ec" /><Relationship Type="http://schemas.openxmlformats.org/officeDocument/2006/relationships/image" Target="/ppt/media/image5.jpeg" Id="Reae88f37bdd240c5" /><Relationship Type="http://schemas.openxmlformats.org/officeDocument/2006/relationships/image" Target="/ppt/media/image6.jpeg" Id="Rcd2361367ea14c7a" /><Relationship Type="http://schemas.openxmlformats.org/officeDocument/2006/relationships/image" Target="/ppt/media/image7.jpeg" Id="Rcd1544b3ae324adf" /><Relationship Type="http://schemas.openxmlformats.org/officeDocument/2006/relationships/notesSlide" Target="/ppt/notesSlides/notesSlide3.xml" Id="R6d0a8c6020f041b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e5cfb690752461b" /><Relationship Type="http://schemas.openxmlformats.org/officeDocument/2006/relationships/notesSlide" Target="/ppt/notesSlides/notesSlide4.xml" Id="R86751cb643fc493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746eb0d023140d9" /><Relationship Type="http://schemas.openxmlformats.org/officeDocument/2006/relationships/image" Target="/ppt/media/image8.jpeg" Id="R4caed1cefea04c92" /><Relationship Type="http://schemas.openxmlformats.org/officeDocument/2006/relationships/notesSlide" Target="/ppt/notesSlides/notesSlide5.xml" Id="R5612556bad334db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d5fb1b849e34399" /><Relationship Type="http://schemas.openxmlformats.org/officeDocument/2006/relationships/notesSlide" Target="/ppt/notesSlides/notesSlide6.xml" Id="R03ccdc52589945d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b355dd4b40e40ce" /><Relationship Type="http://schemas.openxmlformats.org/officeDocument/2006/relationships/notesSlide" Target="/ppt/notesSlides/notesSlide7.xml" Id="R5ed5154199a44a1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d33acda13b54092" /><Relationship Type="http://schemas.openxmlformats.org/officeDocument/2006/relationships/notesSlide" Target="/ppt/notesSlides/notesSlide8.xml" Id="R6c53a6da318541d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2B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ECA481D-9BE8-47B7-AB88-414ADD38E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14350"/>
            <a:ext cx="4286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75" b="1">
                <a:solidFill>
                  <a:srgbClr val="FFFFFF"/>
                </a:solidFill>
                <a:latin typeface="Bahnschrift"/>
                <a:ea typeface="Bahnschrift"/>
                <a:cs typeface="Bahnschrift"/>
              </a:defRPr>
            </a:defPPr>
          </a:lstStyle>
          <a:p xmlns:a="http://schemas.openxmlformats.org/drawingml/2006/main">
            <a:pPr>
              <a:defRPr sz="2475" b="1">
                <a:solidFill>
                  <a:srgbClr val="FFFFFF"/>
                </a:solidFill>
                <a:latin typeface="Bahnschrift"/>
                <a:ea typeface="Bahnschrift"/>
                <a:cs typeface="Bahnschrift"/>
              </a:defRPr>
            </a:pPr>
            <a:r>
              <a:rPr sz="2475" b="1">
                <a:solidFill>
                  <a:srgbClr val="FFFFFF"/>
                </a:solidFill>
                <a:latin typeface="Bahnschrift"/>
                <a:ea typeface="Bahnschrift"/>
                <a:cs typeface="Bahnschrift"/>
              </a:rPr>
              <a:t>SUIDIAN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6B6F4A-1739-4D6D-82FD-C7F5A510B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619250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900" b="0">
                <a:solidFill>
                  <a:srgbClr val="EEF4FA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EEF4FA"/>
                </a:solidFill>
                <a:latin typeface="Consolas"/>
                <a:ea typeface="Consolas"/>
                <a:cs typeface="Consolas"/>
              </a:defRPr>
            </a:pPr>
            <a:r>
              <a:rPr sz="900" b="0">
                <a:solidFill>
                  <a:srgbClr val="EEF4FA"/>
                </a:solidFill>
                <a:latin typeface="Consolas"/>
                <a:ea typeface="Consolas"/>
                <a:cs typeface="Consolas"/>
              </a:rPr>
              <a:t>BATTERY CUSTOMIZATION / SUIDIAN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2A64737-B564-4479-AA9D-8399F0AD4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114550"/>
            <a:ext cx="4714875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500" b="1">
                <a:solidFill>
                  <a:srgbClr val="FFFFFF"/>
                </a:solidFill>
                <a:latin typeface="Bahnschrift"/>
                <a:ea typeface="Bahnschrift"/>
                <a:cs typeface="Bahnschrift"/>
              </a:defRPr>
            </a:defPPr>
          </a:lstStyle>
          <a:p xmlns:a="http://schemas.openxmlformats.org/drawingml/2006/main">
            <a:pPr>
              <a:defRPr sz="4500" b="1">
                <a:solidFill>
                  <a:srgbClr val="FFFFFF"/>
                </a:solidFill>
                <a:latin typeface="Bahnschrift"/>
                <a:ea typeface="Bahnschrift"/>
                <a:cs typeface="Bahnschrift"/>
              </a:defRPr>
            </a:pPr>
            <a:r>
              <a:rPr sz="4500" b="1">
                <a:solidFill>
                  <a:srgbClr val="FFFFFF"/>
                </a:solidFill>
                <a:latin typeface="Bahnschrift"/>
                <a:ea typeface="Bahnschrift"/>
                <a:cs typeface="Bahnschrift"/>
              </a:rPr>
              <a:t>10 years of</a:t>
            </a:r>
          </a:p>
          <a:p xmlns:a="http://schemas.openxmlformats.org/drawingml/2006/main">
            <a:pPr>
              <a:defRPr sz="4500" b="1">
                <a:solidFill>
                  <a:srgbClr val="FFFFFF"/>
                </a:solidFill>
                <a:latin typeface="Bahnschrift"/>
                <a:ea typeface="Bahnschrift"/>
                <a:cs typeface="Bahnschrift"/>
              </a:defRPr>
            </a:pPr>
            <a:r>
              <a:rPr sz="4500" b="1">
                <a:solidFill>
                  <a:srgbClr val="FFFFFF"/>
                </a:solidFill>
                <a:latin typeface="Bahnschrift"/>
                <a:ea typeface="Bahnschrift"/>
                <a:cs typeface="Bahnschrift"/>
              </a:rPr>
              <a:t>battery expertise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2BF852-4E56-4478-BB92-1D1436641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181475"/>
            <a:ext cx="4476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FFFF"/>
                </a:solidFill>
                <a:latin typeface="Bahnschrift"/>
                <a:ea typeface="Bahnschrift"/>
                <a:cs typeface="Bahnschrift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FFFFFF"/>
                </a:solidFill>
                <a:latin typeface="Bahnschrift"/>
                <a:ea typeface="Bahnschrift"/>
                <a:cs typeface="Bahnschrift"/>
              </a:defRPr>
            </a:pPr>
            <a:r>
              <a:rPr sz="2100" b="1">
                <a:solidFill>
                  <a:srgbClr val="FFFFFF"/>
                </a:solidFill>
                <a:latin typeface="Bahnschrift"/>
                <a:ea typeface="Bahnschrift"/>
                <a:cs typeface="Bahnschrift"/>
              </a:rPr>
              <a:t>Better value.</a:t>
            </a:r>
          </a:p>
          <a:p xmlns:a="http://schemas.openxmlformats.org/drawingml/2006/main">
            <a:pPr>
              <a:defRPr sz="2100" b="1">
                <a:solidFill>
                  <a:srgbClr val="FFFFFF"/>
                </a:solidFill>
                <a:latin typeface="Bahnschrift"/>
                <a:ea typeface="Bahnschrift"/>
                <a:cs typeface="Bahnschrift"/>
              </a:defRPr>
            </a:pPr>
            <a:r>
              <a:rPr sz="2100" b="1">
                <a:solidFill>
                  <a:srgbClr val="FFFFFF"/>
                </a:solidFill>
                <a:latin typeface="Bahnschrift"/>
                <a:ea typeface="Bahnschrift"/>
                <a:cs typeface="Bahnschrift"/>
              </a:rPr>
              <a:t>Faster assembly.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305621F-1BD1-4878-A719-52E8B4790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229225"/>
            <a:ext cx="466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EEF4F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EEF4FA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EEF4FA"/>
                </a:solidFill>
                <a:latin typeface="Segoe UI"/>
                <a:ea typeface="Segoe UI"/>
                <a:cs typeface="Segoe UI"/>
              </a:rPr>
              <a:t>Cell supply &amp; custom battery assembly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1079326-DA4F-49E5-8A0D-C784C2D32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772150"/>
            <a:ext cx="466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900" b="0">
                <a:solidFill>
                  <a:srgbClr val="EEF4FA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EEF4FA"/>
                </a:solidFill>
                <a:latin typeface="Consolas"/>
                <a:ea typeface="Consolas"/>
                <a:cs typeface="Consolas"/>
              </a:defRPr>
            </a:pPr>
            <a:r>
              <a:rPr sz="900" b="0">
                <a:solidFill>
                  <a:srgbClr val="EEF4FA"/>
                </a:solidFill>
                <a:latin typeface="Consolas"/>
                <a:ea typeface="Consolas"/>
                <a:cs typeface="Consolas"/>
              </a:rPr>
              <a:t>COMPANY &amp; PRODUCT GUIDE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783D7DE-EB66-48BA-B9E5-957926D21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124575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EEF4F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EEF4FA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EEF4FA"/>
                </a:solidFill>
                <a:latin typeface="Segoe UI"/>
                <a:ea typeface="Segoe UI"/>
                <a:cs typeface="Segoe UI"/>
              </a:rPr>
              <a:t>October 2026 / English edition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B098D0-2353-4B88-9ADA-2FDC5ED25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53100" y="1724025"/>
            <a:ext cx="4352925" cy="3486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B0484A5-7530-4134-847C-5B6E6075826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16f90eb6a684fbe"/>
          <a:stretch xmlns:a="http://schemas.openxmlformats.org/drawingml/2006/main"/>
        </p:blipFill>
        <p:spPr>
          <a:xfrm xmlns:a="http://schemas.openxmlformats.org/drawingml/2006/main">
            <a:off x="5858799" y="1952625"/>
            <a:ext cx="4141527" cy="2562225"/>
          </a:xfrm>
          <a:prstGeom xmlns:a="http://schemas.openxmlformats.org/drawingml/2006/main" prst="rect">
            <a:avLst/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8962B0F-9D16-404B-AD77-4E09FA0A6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4705350"/>
            <a:ext cx="39528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102B46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200" b="1">
                <a:solidFill>
                  <a:srgbClr val="102B46"/>
                </a:solidFill>
                <a:latin typeface="Segoe UI"/>
                <a:ea typeface="Segoe UI"/>
                <a:cs typeface="Segoe UI"/>
              </a:defRPr>
            </a:pPr>
            <a:r>
              <a:rPr sz="1200" b="1">
                <a:solidFill>
                  <a:srgbClr val="102B46"/>
                </a:solidFill>
                <a:latin typeface="Segoe UI"/>
                <a:ea typeface="Segoe UI"/>
                <a:cs typeface="Segoe UI"/>
              </a:rPr>
              <a:t>RAMWAY supplier cell range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EBBD1D5-A8D0-48D1-BA7D-EA602D79C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5000625"/>
            <a:ext cx="39528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900" b="0">
                <a:solidFill>
                  <a:srgbClr val="48607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486079"/>
                </a:solidFill>
                <a:latin typeface="Segoe UI"/>
                <a:ea typeface="Segoe UI"/>
                <a:cs typeface="Segoe UI"/>
              </a:defRPr>
            </a:pPr>
            <a:r>
              <a:rPr sz="900" b="0">
                <a:solidFill>
                  <a:srgbClr val="486079"/>
                </a:solidFill>
                <a:latin typeface="Segoe UI"/>
                <a:ea typeface="Segoe UI"/>
                <a:cs typeface="Segoe UI"/>
              </a:rPr>
              <a:t>2023 catalog / PDF p.4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CADD3C5-21C6-44AC-93BF-79CABE245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53100" y="5715000"/>
            <a:ext cx="435292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Guangzhou Suidian Electrical Equipment Co., Ltd.*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3152DCB-890D-4358-9680-DFEC4586D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53100" y="6324600"/>
            <a:ext cx="43529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825" b="0">
                <a:solidFill>
                  <a:srgbClr val="EEF4F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825" b="0">
                <a:solidFill>
                  <a:srgbClr val="EEF4FA"/>
                </a:solidFill>
                <a:latin typeface="Segoe UI"/>
                <a:ea typeface="Segoe UI"/>
                <a:cs typeface="Segoe UI"/>
              </a:defRPr>
            </a:pPr>
            <a:r>
              <a:rPr sz="825" b="0">
                <a:solidFill>
                  <a:srgbClr val="EEF4FA"/>
                </a:solidFill>
                <a:latin typeface="Segoe UI"/>
                <a:ea typeface="Segoe UI"/>
                <a:cs typeface="Segoe UI"/>
              </a:rPr>
              <a:t>*Working English company name, pending confirmation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FE69F4F-75AC-4CB8-976B-95B4DADBB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7086600"/>
            <a:ext cx="95154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8607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4734EC3-9578-426B-B018-C094E9439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7181850"/>
            <a:ext cx="8763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750" b="0">
                <a:solidFill>
                  <a:srgbClr val="EEF4F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750" b="0">
                <a:solidFill>
                  <a:srgbClr val="EEF4FA"/>
                </a:solidFill>
                <a:latin typeface="Segoe UI"/>
                <a:ea typeface="Segoe UI"/>
                <a:cs typeface="Segoe UI"/>
              </a:defRPr>
            </a:pPr>
            <a:r>
              <a:rPr sz="750" b="0">
                <a:solidFill>
                  <a:srgbClr val="EEF4FA"/>
                </a:solidFill>
                <a:latin typeface="Segoe UI"/>
                <a:ea typeface="Segoe UI"/>
                <a:cs typeface="Segoe UI"/>
              </a:rPr>
              <a:t>Supplier image: RAMWAY 2023, PDF p.4 / Review draft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8B2955F-185D-4D4C-BB75-48A73631B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7181850"/>
            <a:ext cx="6762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825" b="1">
                <a:solidFill>
                  <a:srgbClr val="EEF4FA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>
              <a:defRPr sz="825" b="1">
                <a:solidFill>
                  <a:srgbClr val="EEF4FA"/>
                </a:solidFill>
                <a:latin typeface="Consolas"/>
                <a:ea typeface="Consolas"/>
                <a:cs typeface="Consolas"/>
              </a:defRPr>
            </a:pPr>
            <a:r>
              <a:rPr sz="825" b="1">
                <a:solidFill>
                  <a:srgbClr val="EEF4FA"/>
                </a:solidFill>
                <a:latin typeface="Consolas"/>
                <a:ea typeface="Consolas"/>
                <a:cs typeface="Consolas"/>
              </a:rPr>
              <a:t>01 / 08</a:t>
            </a:r>
          </a:p>
        </p:txBody>
      </p:sp>
    </p:spTree>
    <p:extLst>
      <p:ext uri="{BB962C8B-B14F-4D97-AF65-F5344CB8AC3E}">
        <p14:creationId xmlns:p14="http://schemas.microsoft.com/office/powerpoint/2010/main" val="27448379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B677603-6E78-459C-BDA8-EA790BAD7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66725"/>
            <a:ext cx="904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900" b="1">
                <a:solidFill>
                  <a:srgbClr val="075CC8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>
              <a:defRPr sz="900" b="1">
                <a:solidFill>
                  <a:srgbClr val="075CC8"/>
                </a:solidFill>
                <a:latin typeface="Consolas"/>
                <a:ea typeface="Consolas"/>
                <a:cs typeface="Consolas"/>
              </a:defRPr>
            </a:pPr>
            <a:r>
              <a:rPr sz="900" b="1">
                <a:solidFill>
                  <a:srgbClr val="075CC8"/>
                </a:solidFill>
                <a:latin typeface="Consolas"/>
                <a:ea typeface="Consolas"/>
                <a:cs typeface="Consolas"/>
              </a:rPr>
              <a:t>WHY SUIDIAN / OUR STRENGTHS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F5FD04-6FDD-4BED-9598-52D82891F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866775"/>
            <a:ext cx="9477375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02B46"/>
                </a:solidFill>
                <a:latin typeface="Bahnschrift"/>
                <a:ea typeface="Bahnschrift"/>
                <a:cs typeface="Bahnschrift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102B46"/>
                </a:solidFill>
                <a:latin typeface="Bahnschrift"/>
                <a:ea typeface="Bahnschrift"/>
                <a:cs typeface="Bahnschrift"/>
              </a:defRPr>
            </a:pPr>
            <a:r>
              <a:rPr sz="3300" b="1">
                <a:solidFill>
                  <a:srgbClr val="102B46"/>
                </a:solidFill>
                <a:latin typeface="Bahnschrift"/>
                <a:ea typeface="Bahnschrift"/>
                <a:cs typeface="Bahnschrift"/>
              </a:rPr>
              <a:t>Experience. Value. Speed.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737CCB3-C7E8-4934-A8D3-D6B50C861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952625"/>
            <a:ext cx="91440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48607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486079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486079"/>
                </a:solidFill>
                <a:latin typeface="Segoe UI"/>
                <a:ea typeface="Segoe UI"/>
                <a:cs typeface="Segoe UI"/>
              </a:rPr>
              <a:t>Ten years of hands-on battery customization experience, competitive pricing and fast assembly for your device projects.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6539AC6-24DE-4E25-AEB1-A0CD62740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724150"/>
            <a:ext cx="95154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7E4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DF5E74B-9A3B-4935-A9F1-99C10DBF3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933700"/>
            <a:ext cx="3333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102B46"/>
                </a:solidFill>
                <a:latin typeface="Bahnschrift"/>
                <a:ea typeface="Bahnschrift"/>
                <a:cs typeface="Bahnschrift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102B46"/>
                </a:solidFill>
                <a:latin typeface="Bahnschrift"/>
                <a:ea typeface="Bahnschrift"/>
                <a:cs typeface="Bahnschrift"/>
              </a:defRPr>
            </a:pPr>
            <a:r>
              <a:rPr sz="2025" b="1">
                <a:solidFill>
                  <a:srgbClr val="102B46"/>
                </a:solidFill>
                <a:latin typeface="Bahnschrift"/>
                <a:ea typeface="Bahnschrift"/>
                <a:cs typeface="Bahnschrift"/>
              </a:rPr>
              <a:t>10 years of expertise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A63EEAA-E812-4B5B-B579-8D92653E4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933700"/>
            <a:ext cx="54292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48607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486079"/>
                </a:solidFill>
                <a:latin typeface="Segoe UI"/>
                <a:ea typeface="Segoe UI"/>
                <a:cs typeface="Segoe UI"/>
              </a:defRPr>
            </a:pPr>
            <a:r>
              <a:rPr sz="1350" b="0">
                <a:solidFill>
                  <a:srgbClr val="486079"/>
                </a:solidFill>
                <a:latin typeface="Segoe UI"/>
                <a:ea typeface="Segoe UI"/>
                <a:cs typeface="Segoe UI"/>
              </a:rPr>
              <a:t>Practical battery customization know-how, from cell selection to leads, connectors and device-specific assembly.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5F8FDE-5896-444B-9C59-78FB52B15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876675"/>
            <a:ext cx="95154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7E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9FF074F-D439-4141-8E36-4A8C12D57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086225"/>
            <a:ext cx="3333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102B46"/>
                </a:solidFill>
                <a:latin typeface="Bahnschrift"/>
                <a:ea typeface="Bahnschrift"/>
                <a:cs typeface="Bahnschrift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102B46"/>
                </a:solidFill>
                <a:latin typeface="Bahnschrift"/>
                <a:ea typeface="Bahnschrift"/>
                <a:cs typeface="Bahnschrift"/>
              </a:defRPr>
            </a:pPr>
            <a:r>
              <a:rPr sz="2025" b="1">
                <a:solidFill>
                  <a:srgbClr val="102B46"/>
                </a:solidFill>
                <a:latin typeface="Bahnschrift"/>
                <a:ea typeface="Bahnschrift"/>
                <a:cs typeface="Bahnschrift"/>
              </a:rPr>
              <a:t>Cost-effective solutions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D842F39-318B-4889-9A1F-9D7B96BC3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4086225"/>
            <a:ext cx="54292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48607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486079"/>
                </a:solidFill>
                <a:latin typeface="Segoe UI"/>
                <a:ea typeface="Segoe UI"/>
                <a:cs typeface="Segoe UI"/>
              </a:defRPr>
            </a:pPr>
            <a:r>
              <a:rPr sz="1350" b="0">
                <a:solidFill>
                  <a:srgbClr val="486079"/>
                </a:solidFill>
                <a:latin typeface="Segoe UI"/>
                <a:ea typeface="Segoe UI"/>
                <a:cs typeface="Segoe UI"/>
              </a:rPr>
              <a:t>Competitive pricing for cell supply and custom assemblies. Match the configuration to the job and make your budget work harder.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FDFC3FB-3330-4E6C-9FF2-679D23FD2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029200"/>
            <a:ext cx="95154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7E4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9721EC7-A68B-4795-ABB0-C272DAD8D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238750"/>
            <a:ext cx="3333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102B46"/>
                </a:solidFill>
                <a:latin typeface="Bahnschrift"/>
                <a:ea typeface="Bahnschrift"/>
                <a:cs typeface="Bahnschrift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102B46"/>
                </a:solidFill>
                <a:latin typeface="Bahnschrift"/>
                <a:ea typeface="Bahnschrift"/>
                <a:cs typeface="Bahnschrift"/>
              </a:defRPr>
            </a:pPr>
            <a:r>
              <a:rPr sz="2025" b="1">
                <a:solidFill>
                  <a:srgbClr val="102B46"/>
                </a:solidFill>
                <a:latin typeface="Bahnschrift"/>
                <a:ea typeface="Bahnschrift"/>
                <a:cs typeface="Bahnschrift"/>
              </a:rPr>
              <a:t>Fast assembly turnaround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9F61399-0D30-4EB4-9FC5-AFB3241F0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5238750"/>
            <a:ext cx="54292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48607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486079"/>
                </a:solidFill>
                <a:latin typeface="Segoe UI"/>
                <a:ea typeface="Segoe UI"/>
                <a:cs typeface="Segoe UI"/>
              </a:defRPr>
            </a:pPr>
            <a:r>
              <a:rPr sz="1350" b="0">
                <a:solidFill>
                  <a:srgbClr val="486079"/>
                </a:solidFill>
                <a:latin typeface="Segoe UI"/>
                <a:ea typeface="Segoe UI"/>
                <a:cs typeface="Segoe UI"/>
              </a:rPr>
              <a:t>Responsive customization and fast assembly to keep your project moving. Lead times are confirmed for each configuration and quantity.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27DD4B9-A888-4076-B954-CBD35F23B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257925"/>
            <a:ext cx="95154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102B46"/>
                </a:solidFill>
                <a:latin typeface="SimSun"/>
                <a:ea typeface="SimSun"/>
                <a:cs typeface="SimSun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102B46"/>
                </a:solidFill>
                <a:latin typeface="SimSun"/>
                <a:ea typeface="SimSun"/>
                <a:cs typeface="SimSun"/>
              </a:defRPr>
            </a:pPr>
            <a:r>
              <a:rPr sz="1275" b="0">
                <a:solidFill>
                  <a:srgbClr val="102B46"/>
                </a:solidFill>
                <a:latin typeface="SimSun"/>
                <a:ea typeface="SimSun"/>
                <a:cs typeface="SimSun"/>
              </a:rPr>
              <a:t>广州穗电电气设备有限公司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C70226D-9007-426B-A6BB-A5955DC39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610350"/>
            <a:ext cx="95154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975" b="0">
                <a:solidFill>
                  <a:srgbClr val="075CC8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075CC8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075CC8"/>
                </a:solidFill>
                <a:latin typeface="Segoe UI"/>
                <a:ea typeface="Segoe UI"/>
                <a:cs typeface="Segoe UI"/>
              </a:rPr>
              <a:t>Cell distribution, custom assembly and resale / Alibaba: gzsddq.m.en.alibaba.com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E656089-20C7-4E7F-BF57-6923C8D1D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877050"/>
            <a:ext cx="95154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825" b="0">
                <a:solidFill>
                  <a:srgbClr val="48607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825" b="0">
                <a:solidFill>
                  <a:srgbClr val="486079"/>
                </a:solidFill>
                <a:latin typeface="Segoe UI"/>
                <a:ea typeface="Segoe UI"/>
                <a:cs typeface="Segoe UI"/>
              </a:defRPr>
            </a:pPr>
            <a:r>
              <a:rPr sz="825" b="0">
                <a:solidFill>
                  <a:srgbClr val="486079"/>
                </a:solidFill>
                <a:latin typeface="Segoe UI"/>
                <a:ea typeface="Segoe UI"/>
                <a:cs typeface="Segoe UI"/>
              </a:rPr>
              <a:t>Battery customization expertise / Final specification, quotation and delivery schedule by agreement.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1E7409A-2966-44E1-B5E1-6561006BB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7086600"/>
            <a:ext cx="95154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7E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F4D2AAC-CF61-4D0A-8DB1-530D5D7D2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7181850"/>
            <a:ext cx="8763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750" b="0">
                <a:solidFill>
                  <a:srgbClr val="48607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750" b="0">
                <a:solidFill>
                  <a:srgbClr val="486079"/>
                </a:solidFill>
                <a:latin typeface="Segoe UI"/>
                <a:ea typeface="Segoe UI"/>
                <a:cs typeface="Segoe UI"/>
              </a:defRPr>
            </a:pPr>
            <a:r>
              <a:rPr sz="750" b="0">
                <a:solidFill>
                  <a:srgbClr val="486079"/>
                </a:solidFill>
                <a:latin typeface="Segoe UI"/>
                <a:ea typeface="Segoe UI"/>
                <a:cs typeface="Segoe UI"/>
              </a:rPr>
              <a:t>Suidian / Battery customization, cell supply and assembly / Review draft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9D4627B-ADBB-4404-AD7A-4D29F9525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7181850"/>
            <a:ext cx="6762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825" b="1">
                <a:solidFill>
                  <a:srgbClr val="102B46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>
              <a:defRPr sz="825" b="1">
                <a:solidFill>
                  <a:srgbClr val="102B46"/>
                </a:solidFill>
                <a:latin typeface="Consolas"/>
                <a:ea typeface="Consolas"/>
                <a:cs typeface="Consolas"/>
              </a:defRPr>
            </a:pPr>
            <a:r>
              <a:rPr sz="825" b="1">
                <a:solidFill>
                  <a:srgbClr val="102B46"/>
                </a:solidFill>
                <a:latin typeface="Consolas"/>
                <a:ea typeface="Consolas"/>
                <a:cs typeface="Consolas"/>
              </a:rPr>
              <a:t>02 / 08</a:t>
            </a:r>
          </a:p>
        </p:txBody>
      </p:sp>
    </p:spTree>
    <p:extLst>
      <p:ext uri="{BB962C8B-B14F-4D97-AF65-F5344CB8AC3E}">
        <p14:creationId xmlns:p14="http://schemas.microsoft.com/office/powerpoint/2010/main" val="169457934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23AF18BF-1434-4B45-86B1-614F6576C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66725"/>
            <a:ext cx="904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900" b="1">
                <a:solidFill>
                  <a:srgbClr val="075CC8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>
              <a:defRPr sz="900" b="1">
                <a:solidFill>
                  <a:srgbClr val="075CC8"/>
                </a:solidFill>
                <a:latin typeface="Consolas"/>
                <a:ea typeface="Consolas"/>
                <a:cs typeface="Consolas"/>
              </a:defRPr>
            </a:pPr>
            <a:r>
              <a:rPr sz="900" b="1">
                <a:solidFill>
                  <a:srgbClr val="075CC8"/>
                </a:solidFill>
                <a:latin typeface="Consolas"/>
                <a:ea typeface="Consolas"/>
                <a:cs typeface="Consolas"/>
              </a:rPr>
              <a:t>PRODUCT FAMILIES / RAMWAY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76CB6A-C5CA-4E80-AC1E-731B9B9BA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866775"/>
            <a:ext cx="9477375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02B46"/>
                </a:solidFill>
                <a:latin typeface="Bahnschrift"/>
                <a:ea typeface="Bahnschrift"/>
                <a:cs typeface="Bahnschrift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102B46"/>
                </a:solidFill>
                <a:latin typeface="Bahnschrift"/>
                <a:ea typeface="Bahnschrift"/>
                <a:cs typeface="Bahnschrift"/>
              </a:defRPr>
            </a:pPr>
            <a:r>
              <a:rPr sz="3300" b="1">
                <a:solidFill>
                  <a:srgbClr val="102B46"/>
                </a:solidFill>
                <a:latin typeface="Bahnschrift"/>
                <a:ea typeface="Bahnschrift"/>
                <a:cs typeface="Bahnschrift"/>
              </a:rPr>
              <a:t>The supplier product range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F8B8A61-F439-46F5-8893-E106DC129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952625"/>
            <a:ext cx="91440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48607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486079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486079"/>
                </a:solidFill>
                <a:latin typeface="Segoe UI"/>
                <a:ea typeface="Segoe UI"/>
                <a:cs typeface="Segoe UI"/>
              </a:rPr>
              <a:t>Six catalog families provide a starting point for selection. Current availability and product specifications require confirmation.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107724-E312-46CE-8F7A-9B69D49F336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aa36923c5a6478b"/>
          <a:stretch xmlns:a="http://schemas.openxmlformats.org/drawingml/2006/main"/>
        </p:blipFill>
        <p:spPr>
          <a:xfrm xmlns:a="http://schemas.openxmlformats.org/drawingml/2006/main">
            <a:off x="1303714" y="2733675"/>
            <a:ext cx="1554997" cy="962025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645D24-B3AA-453C-AE32-000D4AEC7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781425"/>
            <a:ext cx="298132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825" b="1">
                <a:solidFill>
                  <a:srgbClr val="075CC8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>
              <a:defRPr sz="825" b="1">
                <a:solidFill>
                  <a:srgbClr val="075CC8"/>
                </a:solidFill>
                <a:latin typeface="Consolas"/>
                <a:ea typeface="Consolas"/>
                <a:cs typeface="Consolas"/>
              </a:defRPr>
            </a:pPr>
            <a:r>
              <a:rPr sz="825" b="1">
                <a:solidFill>
                  <a:srgbClr val="075CC8"/>
                </a:solidFill>
                <a:latin typeface="Consolas"/>
                <a:ea typeface="Consolas"/>
                <a:cs typeface="Consolas"/>
              </a:rPr>
              <a:t>ER SERIES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638656-C8C9-4C20-8BA3-8627F9A97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048125"/>
            <a:ext cx="29813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1">
                <a:solidFill>
                  <a:srgbClr val="102B46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102B46"/>
                </a:solidFill>
                <a:latin typeface="Segoe UI"/>
                <a:ea typeface="Segoe UI"/>
                <a:cs typeface="Segoe UI"/>
              </a:defRPr>
            </a:pPr>
            <a:r>
              <a:rPr sz="1575" b="1">
                <a:solidFill>
                  <a:srgbClr val="102B46"/>
                </a:solidFill>
                <a:latin typeface="Segoe UI"/>
                <a:ea typeface="Segoe UI"/>
                <a:cs typeface="Segoe UI"/>
              </a:rPr>
              <a:t>Li-SOCl₂ cells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5A0CFAC-C6B5-4954-A7EE-77A472E07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638675"/>
            <a:ext cx="298132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750" b="0">
                <a:solidFill>
                  <a:srgbClr val="48607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750" b="0">
                <a:solidFill>
                  <a:srgbClr val="486079"/>
                </a:solidFill>
                <a:latin typeface="Segoe UI"/>
                <a:ea typeface="Segoe UI"/>
                <a:cs typeface="Segoe UI"/>
              </a:defRPr>
            </a:pPr>
            <a:r>
              <a:rPr sz="750" b="0">
                <a:solidFill>
                  <a:srgbClr val="486079"/>
                </a:solidFill>
                <a:latin typeface="Segoe UI"/>
                <a:ea typeface="Segoe UI"/>
                <a:cs typeface="Segoe UI"/>
              </a:rPr>
              <a:t>RAMWAY / PDF p.4</a:t>
            </a:r>
          </a:p>
        </p:txBody>
      </p:sp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B11D465-D7DB-4547-92D2-3C33FB169F0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8fb286f94b5408c"/>
          <a:stretch xmlns:a="http://schemas.openxmlformats.org/drawingml/2006/main"/>
        </p:blipFill>
        <p:spPr>
          <a:xfrm xmlns:a="http://schemas.openxmlformats.org/drawingml/2006/main">
            <a:off x="4432655" y="2733675"/>
            <a:ext cx="1831266" cy="962025"/>
          </a:xfrm>
          <a:prstGeom xmlns:a="http://schemas.openxmlformats.org/drawingml/2006/main" prst="rect">
            <a:avLst/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A6B4F39-2B15-46ED-A803-78C08E790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7625" y="3781425"/>
            <a:ext cx="298132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825" b="1">
                <a:solidFill>
                  <a:srgbClr val="075CC8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>
              <a:defRPr sz="825" b="1">
                <a:solidFill>
                  <a:srgbClr val="075CC8"/>
                </a:solidFill>
                <a:latin typeface="Consolas"/>
                <a:ea typeface="Consolas"/>
                <a:cs typeface="Consolas"/>
              </a:defRPr>
            </a:pPr>
            <a:r>
              <a:rPr sz="825" b="1">
                <a:solidFill>
                  <a:srgbClr val="075CC8"/>
                </a:solidFill>
                <a:latin typeface="Consolas"/>
                <a:ea typeface="Consolas"/>
                <a:cs typeface="Consolas"/>
              </a:rPr>
              <a:t>CR SERIES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47662DB-F467-49E8-A193-1C5B54652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7625" y="4048125"/>
            <a:ext cx="29813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1">
                <a:solidFill>
                  <a:srgbClr val="102B46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102B46"/>
                </a:solidFill>
                <a:latin typeface="Segoe UI"/>
                <a:ea typeface="Segoe UI"/>
                <a:cs typeface="Segoe UI"/>
              </a:defRPr>
            </a:pPr>
            <a:r>
              <a:rPr sz="1575" b="1">
                <a:solidFill>
                  <a:srgbClr val="102B46"/>
                </a:solidFill>
                <a:latin typeface="Segoe UI"/>
                <a:ea typeface="Segoe UI"/>
                <a:cs typeface="Segoe UI"/>
              </a:rPr>
              <a:t>Li-MnO₂ cylindrical cells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B534BA6-05D1-4515-BF3B-30B869E33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7625" y="4638675"/>
            <a:ext cx="298132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750" b="0">
                <a:solidFill>
                  <a:srgbClr val="48607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750" b="0">
                <a:solidFill>
                  <a:srgbClr val="486079"/>
                </a:solidFill>
                <a:latin typeface="Segoe UI"/>
                <a:ea typeface="Segoe UI"/>
                <a:cs typeface="Segoe UI"/>
              </a:defRPr>
            </a:pPr>
            <a:r>
              <a:rPr sz="750" b="0">
                <a:solidFill>
                  <a:srgbClr val="486079"/>
                </a:solidFill>
                <a:latin typeface="Segoe UI"/>
                <a:ea typeface="Segoe UI"/>
                <a:cs typeface="Segoe UI"/>
              </a:rPr>
              <a:t>RAMWAY / PDF p.5</a:t>
            </a:r>
          </a:p>
        </p:txBody>
      </p:sp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921B9B7-0A4A-472D-9B59-FF431967978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36053ab29e247ec"/>
          <a:stretch xmlns:a="http://schemas.openxmlformats.org/drawingml/2006/main"/>
        </p:blipFill>
        <p:spPr>
          <a:xfrm xmlns:a="http://schemas.openxmlformats.org/drawingml/2006/main">
            <a:off x="7617411" y="2733675"/>
            <a:ext cx="1995902" cy="962025"/>
          </a:xfrm>
          <a:prstGeom xmlns:a="http://schemas.openxmlformats.org/drawingml/2006/main" prst="rect">
            <a:avLst/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B29572E-5C41-48E5-9D00-57AC3A1E5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24700" y="3781425"/>
            <a:ext cx="298132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825" b="1">
                <a:solidFill>
                  <a:srgbClr val="075CC8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>
              <a:defRPr sz="825" b="1">
                <a:solidFill>
                  <a:srgbClr val="075CC8"/>
                </a:solidFill>
                <a:latin typeface="Consolas"/>
                <a:ea typeface="Consolas"/>
                <a:cs typeface="Consolas"/>
              </a:defRPr>
            </a:pPr>
            <a:r>
              <a:rPr sz="825" b="1">
                <a:solidFill>
                  <a:srgbClr val="075CC8"/>
                </a:solidFill>
                <a:latin typeface="Consolas"/>
                <a:ea typeface="Consolas"/>
                <a:cs typeface="Consolas"/>
              </a:rPr>
              <a:t>CP SERIES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8FF5FCD-A35E-4165-9310-96487925C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24700" y="4048125"/>
            <a:ext cx="29813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1">
                <a:solidFill>
                  <a:srgbClr val="102B46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102B46"/>
                </a:solidFill>
                <a:latin typeface="Segoe UI"/>
                <a:ea typeface="Segoe UI"/>
                <a:cs typeface="Segoe UI"/>
              </a:defRPr>
            </a:pPr>
            <a:r>
              <a:rPr sz="1575" b="1">
                <a:solidFill>
                  <a:srgbClr val="102B46"/>
                </a:solidFill>
                <a:latin typeface="Segoe UI"/>
                <a:ea typeface="Segoe UI"/>
                <a:cs typeface="Segoe UI"/>
              </a:rPr>
              <a:t>Li-MnO₂ thin cells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E60E5D4-501A-4BE1-9122-16AABE38B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24700" y="4638675"/>
            <a:ext cx="298132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750" b="0">
                <a:solidFill>
                  <a:srgbClr val="48607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750" b="0">
                <a:solidFill>
                  <a:srgbClr val="486079"/>
                </a:solidFill>
                <a:latin typeface="Segoe UI"/>
                <a:ea typeface="Segoe UI"/>
                <a:cs typeface="Segoe UI"/>
              </a:defRPr>
            </a:pPr>
            <a:r>
              <a:rPr sz="750" b="0">
                <a:solidFill>
                  <a:srgbClr val="486079"/>
                </a:solidFill>
                <a:latin typeface="Segoe UI"/>
                <a:ea typeface="Segoe UI"/>
                <a:cs typeface="Segoe UI"/>
              </a:rPr>
              <a:t>RAMWAY / PDF p.5</a:t>
            </a:r>
          </a:p>
        </p:txBody>
      </p:sp>
      <p:pic>
        <p:nvPic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2BAC6A5-F3FA-46E4-8B48-9CA4860C369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e88f37bdd240c5"/>
          <a:stretch xmlns:a="http://schemas.openxmlformats.org/drawingml/2006/main"/>
        </p:blipFill>
        <p:spPr>
          <a:xfrm xmlns:a="http://schemas.openxmlformats.org/drawingml/2006/main">
            <a:off x="1202383" y="4810125"/>
            <a:ext cx="1757658" cy="962025"/>
          </a:xfrm>
          <a:prstGeom xmlns:a="http://schemas.openxmlformats.org/drawingml/2006/main" prst="rect">
            <a:avLst/>
          </a:prstGeom>
        </p:spPr>
      </p:pic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53083A7-17AA-4D30-8A5A-4FA221A8B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857875"/>
            <a:ext cx="298132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825" b="1">
                <a:solidFill>
                  <a:srgbClr val="075CC8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>
              <a:defRPr sz="825" b="1">
                <a:solidFill>
                  <a:srgbClr val="075CC8"/>
                </a:solidFill>
                <a:latin typeface="Consolas"/>
                <a:ea typeface="Consolas"/>
                <a:cs typeface="Consolas"/>
              </a:defRPr>
            </a:pPr>
            <a:r>
              <a:rPr sz="825" b="1">
                <a:solidFill>
                  <a:srgbClr val="075CC8"/>
                </a:solidFill>
                <a:latin typeface="Consolas"/>
                <a:ea typeface="Consolas"/>
                <a:cs typeface="Consolas"/>
              </a:rPr>
              <a:t>DX SERIES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9F44B5B-E2B0-4891-AE35-FFF5B4DD9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124575"/>
            <a:ext cx="29813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1">
                <a:solidFill>
                  <a:srgbClr val="102B46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102B46"/>
                </a:solidFill>
                <a:latin typeface="Segoe UI"/>
                <a:ea typeface="Segoe UI"/>
                <a:cs typeface="Segoe UI"/>
              </a:defRPr>
            </a:pPr>
            <a:r>
              <a:rPr sz="1575" b="1">
                <a:solidFill>
                  <a:srgbClr val="102B46"/>
                </a:solidFill>
                <a:latin typeface="Segoe UI"/>
                <a:ea typeface="Segoe UI"/>
                <a:cs typeface="Segoe UI"/>
              </a:rPr>
              <a:t>Li-SO₂Cl₂ cells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2F447A6-661E-4045-8646-43EA6AEE9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715125"/>
            <a:ext cx="298132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750" b="0">
                <a:solidFill>
                  <a:srgbClr val="48607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750" b="0">
                <a:solidFill>
                  <a:srgbClr val="486079"/>
                </a:solidFill>
                <a:latin typeface="Segoe UI"/>
                <a:ea typeface="Segoe UI"/>
                <a:cs typeface="Segoe UI"/>
              </a:defRPr>
            </a:pPr>
            <a:r>
              <a:rPr sz="750" b="0">
                <a:solidFill>
                  <a:srgbClr val="486079"/>
                </a:solidFill>
                <a:latin typeface="Segoe UI"/>
                <a:ea typeface="Segoe UI"/>
                <a:cs typeface="Segoe UI"/>
              </a:rPr>
              <a:t>RAMWAY / PDF p.6</a:t>
            </a:r>
          </a:p>
        </p:txBody>
      </p:sp>
      <p:pic>
        <p:nvPic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7C6180F-9F1E-485D-9E34-6A788C1D091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2361367ea14c7a"/>
          <a:stretch xmlns:a="http://schemas.openxmlformats.org/drawingml/2006/main"/>
        </p:blipFill>
        <p:spPr>
          <a:xfrm xmlns:a="http://schemas.openxmlformats.org/drawingml/2006/main">
            <a:off x="4521806" y="4810125"/>
            <a:ext cx="1652964" cy="962025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6BF5D88-551C-4AAF-9922-F95924180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7625" y="5857875"/>
            <a:ext cx="298132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825" b="1">
                <a:solidFill>
                  <a:srgbClr val="075CC8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>
              <a:defRPr sz="825" b="1">
                <a:solidFill>
                  <a:srgbClr val="075CC8"/>
                </a:solidFill>
                <a:latin typeface="Consolas"/>
                <a:ea typeface="Consolas"/>
                <a:cs typeface="Consolas"/>
              </a:defRPr>
            </a:pPr>
            <a:r>
              <a:rPr sz="825" b="1">
                <a:solidFill>
                  <a:srgbClr val="075CC8"/>
                </a:solidFill>
                <a:latin typeface="Consolas"/>
                <a:ea typeface="Consolas"/>
                <a:cs typeface="Consolas"/>
              </a:rPr>
              <a:t>WR SERIES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BDAE2EB-FC5E-403C-86A7-439AEBF95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7625" y="6124575"/>
            <a:ext cx="29813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1">
                <a:solidFill>
                  <a:srgbClr val="102B46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102B46"/>
                </a:solidFill>
                <a:latin typeface="Segoe UI"/>
                <a:ea typeface="Segoe UI"/>
                <a:cs typeface="Segoe UI"/>
              </a:defRPr>
            </a:pPr>
            <a:r>
              <a:rPr sz="1575" b="1">
                <a:solidFill>
                  <a:srgbClr val="102B46"/>
                </a:solidFill>
                <a:latin typeface="Segoe UI"/>
                <a:ea typeface="Segoe UI"/>
                <a:cs typeface="Segoe UI"/>
              </a:rPr>
              <a:t>Li-SO₂ cells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E6E9CE3-4072-4410-95FF-986177D0C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7625" y="6715125"/>
            <a:ext cx="298132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750" b="0">
                <a:solidFill>
                  <a:srgbClr val="48607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750" b="0">
                <a:solidFill>
                  <a:srgbClr val="486079"/>
                </a:solidFill>
                <a:latin typeface="Segoe UI"/>
                <a:ea typeface="Segoe UI"/>
                <a:cs typeface="Segoe UI"/>
              </a:defRPr>
            </a:pPr>
            <a:r>
              <a:rPr sz="750" b="0">
                <a:solidFill>
                  <a:srgbClr val="486079"/>
                </a:solidFill>
                <a:latin typeface="Segoe UI"/>
                <a:ea typeface="Segoe UI"/>
                <a:cs typeface="Segoe UI"/>
              </a:rPr>
              <a:t>RAMWAY / PDF p.6</a:t>
            </a:r>
          </a:p>
        </p:txBody>
      </p:sp>
      <p:pic>
        <p:nvPic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7472931-004C-41E3-9D44-D2A10DF3C05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1544b3ae324adf"/>
          <a:stretch xmlns:a="http://schemas.openxmlformats.org/drawingml/2006/main"/>
        </p:blipFill>
        <p:spPr>
          <a:xfrm xmlns:a="http://schemas.openxmlformats.org/drawingml/2006/main">
            <a:off x="7400684" y="4810125"/>
            <a:ext cx="2429356" cy="962025"/>
          </a:xfrm>
          <a:prstGeom xmlns:a="http://schemas.openxmlformats.org/drawingml/2006/main" prst="rect">
            <a:avLst/>
          </a:prstGeom>
        </p:spPr>
      </p:pic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B91E406-A93F-4DE7-8CD3-1B4924A97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24700" y="5857875"/>
            <a:ext cx="298132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825" b="1">
                <a:solidFill>
                  <a:srgbClr val="075CC8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>
              <a:defRPr sz="825" b="1">
                <a:solidFill>
                  <a:srgbClr val="075CC8"/>
                </a:solidFill>
                <a:latin typeface="Consolas"/>
                <a:ea typeface="Consolas"/>
                <a:cs typeface="Consolas"/>
              </a:defRPr>
            </a:pPr>
            <a:r>
              <a:rPr sz="825" b="1">
                <a:solidFill>
                  <a:srgbClr val="075CC8"/>
                </a:solidFill>
                <a:latin typeface="Consolas"/>
                <a:ea typeface="Consolas"/>
                <a:cs typeface="Consolas"/>
              </a:rPr>
              <a:t>RHC / RY LIC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8BE4D6B-337C-4ECA-8978-FE9CFEAB4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24700" y="6124575"/>
            <a:ext cx="29813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1">
                <a:solidFill>
                  <a:srgbClr val="102B46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102B46"/>
                </a:solidFill>
                <a:latin typeface="Segoe UI"/>
                <a:ea typeface="Segoe UI"/>
                <a:cs typeface="Segoe UI"/>
              </a:defRPr>
            </a:pPr>
            <a:r>
              <a:rPr sz="1575" b="1">
                <a:solidFill>
                  <a:srgbClr val="102B46"/>
                </a:solidFill>
                <a:latin typeface="Segoe UI"/>
                <a:ea typeface="Segoe UI"/>
                <a:cs typeface="Segoe UI"/>
              </a:rPr>
              <a:t>Hybrid &amp; lithium-ion capacitors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EB2518E-192E-41B0-9895-6FDAFBE8C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24700" y="6715125"/>
            <a:ext cx="298132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750" b="0">
                <a:solidFill>
                  <a:srgbClr val="48607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750" b="0">
                <a:solidFill>
                  <a:srgbClr val="486079"/>
                </a:solidFill>
                <a:latin typeface="Segoe UI"/>
                <a:ea typeface="Segoe UI"/>
                <a:cs typeface="Segoe UI"/>
              </a:defRPr>
            </a:pPr>
            <a:r>
              <a:rPr sz="750" b="0">
                <a:solidFill>
                  <a:srgbClr val="486079"/>
                </a:solidFill>
                <a:latin typeface="Segoe UI"/>
                <a:ea typeface="Segoe UI"/>
                <a:cs typeface="Segoe UI"/>
              </a:rPr>
              <a:t>RAMWAY / PDF p.7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AFA1CC8-3D06-4ECB-B554-8D1CB5A53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7086600"/>
            <a:ext cx="95154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7E4"/>
          </a:solidFill>
          <a:ln xmlns:a="http://schemas.openxmlformats.org/drawingml/2006/main" w="0">
            <a:noFill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13BC66B-349D-4BA9-9E2F-65A6C8CA2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7181850"/>
            <a:ext cx="8763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750" b="0">
                <a:solidFill>
                  <a:srgbClr val="48607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750" b="0">
                <a:solidFill>
                  <a:srgbClr val="486079"/>
                </a:solidFill>
                <a:latin typeface="Segoe UI"/>
                <a:ea typeface="Segoe UI"/>
                <a:cs typeface="Segoe UI"/>
              </a:defRPr>
            </a:pPr>
            <a:r>
              <a:rPr sz="750" b="0">
                <a:solidFill>
                  <a:srgbClr val="486079"/>
                </a:solidFill>
                <a:latin typeface="Segoe UI"/>
                <a:ea typeface="Segoe UI"/>
                <a:cs typeface="Segoe UI"/>
              </a:rPr>
              <a:t>RAMWAY 2023 catalog, physical PDF pp.4-7 / Review draft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7AAFEAA-527D-47D8-A410-CD8B0B928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7181850"/>
            <a:ext cx="6762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825" b="1">
                <a:solidFill>
                  <a:srgbClr val="102B46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>
              <a:defRPr sz="825" b="1">
                <a:solidFill>
                  <a:srgbClr val="102B46"/>
                </a:solidFill>
                <a:latin typeface="Consolas"/>
                <a:ea typeface="Consolas"/>
                <a:cs typeface="Consolas"/>
              </a:defRPr>
            </a:pPr>
            <a:r>
              <a:rPr sz="825" b="1">
                <a:solidFill>
                  <a:srgbClr val="102B46"/>
                </a:solidFill>
                <a:latin typeface="Consolas"/>
                <a:ea typeface="Consolas"/>
                <a:cs typeface="Consolas"/>
              </a:rPr>
              <a:t>03 / 08</a:t>
            </a:r>
          </a:p>
        </p:txBody>
      </p:sp>
    </p:spTree>
    <p:extLst>
      <p:ext uri="{BB962C8B-B14F-4D97-AF65-F5344CB8AC3E}">
        <p14:creationId xmlns:p14="http://schemas.microsoft.com/office/powerpoint/2010/main" val="48719611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14B6918-1780-4AC8-BF9B-B812B1FEC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66725"/>
            <a:ext cx="904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900" b="1">
                <a:solidFill>
                  <a:srgbClr val="075CC8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>
              <a:defRPr sz="900" b="1">
                <a:solidFill>
                  <a:srgbClr val="075CC8"/>
                </a:solidFill>
                <a:latin typeface="Consolas"/>
                <a:ea typeface="Consolas"/>
                <a:cs typeface="Consolas"/>
              </a:defRPr>
            </a:pPr>
            <a:r>
              <a:rPr sz="900" b="1">
                <a:solidFill>
                  <a:srgbClr val="075CC8"/>
                </a:solidFill>
                <a:latin typeface="Consolas"/>
                <a:ea typeface="Consolas"/>
                <a:cs typeface="Consolas"/>
              </a:rPr>
              <a:t>MODEL REFERENCES / SELECTION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408EDF-15A4-46F4-A838-07427CD6B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866775"/>
            <a:ext cx="9477375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02B46"/>
                </a:solidFill>
                <a:latin typeface="Bahnschrift"/>
                <a:ea typeface="Bahnschrift"/>
                <a:cs typeface="Bahnschrift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102B46"/>
                </a:solidFill>
                <a:latin typeface="Bahnschrift"/>
                <a:ea typeface="Bahnschrift"/>
                <a:cs typeface="Bahnschrift"/>
              </a:defRPr>
            </a:pPr>
            <a:r>
              <a:rPr sz="3300" b="1">
                <a:solidFill>
                  <a:srgbClr val="102B46"/>
                </a:solidFill>
                <a:latin typeface="Bahnschrift"/>
                <a:ea typeface="Bahnschrift"/>
                <a:cs typeface="Bahnschrift"/>
              </a:rPr>
              <a:t>Five model references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D3CDD34-15EE-4639-93CD-42427D306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952625"/>
            <a:ext cx="91440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48607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486079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486079"/>
                </a:solidFill>
                <a:latin typeface="Segoe UI"/>
                <a:ea typeface="Segoe UI"/>
                <a:cs typeface="Segoe UI"/>
              </a:rPr>
              <a:t>Values transcribed from the 2023 supplier catalog. Confirm test conditions, the latest datasheet and final configuration before selection.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429807-3B5C-4BAD-81AA-E15A6E7CC73A}"/>
              </a:ext>
            </a:extLst>
          </p:cNvPr>
          <p:cNvGraphicFramePr/>
          <p:nvPr/>
        </p:nvGraphicFramePr>
        <p:xfrm>
          <a:off xmlns:a="http://schemas.openxmlformats.org/drawingml/2006/main" x="590550" y="2867025"/>
          <a:ext xmlns:a="http://schemas.openxmlformats.org/drawingml/2006/main" cx="9515475" cy="28098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381125"/>
                <a:gridCol w="1333500"/>
                <a:gridCol w="952500"/>
                <a:gridCol w="1524000"/>
                <a:gridCol w="3133725"/>
                <a:gridCol w="1190625"/>
              </a:tblGrid>
              <a:tr h="468313">
                <a:tc>
                  <a:txBody>
                    <a:bodyPr lIns="95250" tIns="95250" rIns="95250" bIns="95250"/>
                    <a:lstStyle/>
                    <a:p>
                      <a:r>
                        <a:rPr sz="975" b="1">
                          <a:solidFill>
                            <a:srgbClr val="FFFFFF"/>
                          </a:solidFill>
                          <a:latin typeface="Consolas"/>
                          <a:ea typeface="Consolas"/>
                          <a:cs typeface="Consolas"/>
                        </a:rPr>
                        <a:t>Model</a:t>
                      </a:r>
                    </a:p>
                  </a:txBody>
                  <a:tcPr marL="91440" marR="91440" marT="45720" marB="45720" anchor="ctr">
                    <a:lnL w="4763">
                      <a:solidFill>
                        <a:srgbClr val="CAD7E4"/>
                      </a:solidFill>
                      <a:prstDash val="solid"/>
                    </a:lnL>
                    <a:lnR w="4763">
                      <a:solidFill>
                        <a:srgbClr val="CAD7E4"/>
                      </a:solidFill>
                      <a:prstDash val="solid"/>
                    </a:lnR>
                    <a:lnT w="4763">
                      <a:solidFill>
                        <a:srgbClr val="CAD7E4"/>
                      </a:solidFill>
                      <a:prstDash val="solid"/>
                    </a:lnT>
                    <a:lnB w="4763">
                      <a:solidFill>
                        <a:srgbClr val="CAD7E4"/>
                      </a:solidFill>
                      <a:prstDash val="solid"/>
                    </a:lnB>
                    <a:solidFill>
                      <a:srgbClr val="102B46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975" b="1">
                          <a:solidFill>
                            <a:srgbClr val="FFFFFF"/>
                          </a:solidFill>
                          <a:latin typeface="Segoe UI"/>
                          <a:ea typeface="Segoe UI"/>
                          <a:cs typeface="Segoe UI"/>
                        </a:rPr>
                        <a:t>Chemistry</a:t>
                      </a:r>
                    </a:p>
                  </a:txBody>
                  <a:tcPr marL="91440" marR="91440" marT="45720" marB="45720" anchor="ctr">
                    <a:lnR w="4763">
                      <a:solidFill>
                        <a:srgbClr val="CAD7E4"/>
                      </a:solidFill>
                      <a:prstDash val="solid"/>
                    </a:lnR>
                    <a:lnT w="4763">
                      <a:solidFill>
                        <a:srgbClr val="CAD7E4"/>
                      </a:solidFill>
                      <a:prstDash val="solid"/>
                    </a:lnT>
                    <a:lnB w="4763">
                      <a:solidFill>
                        <a:srgbClr val="CAD7E4"/>
                      </a:solidFill>
                      <a:prstDash val="solid"/>
                    </a:lnB>
                    <a:solidFill>
                      <a:srgbClr val="102B46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975" b="1">
                          <a:solidFill>
                            <a:srgbClr val="FFFFFF"/>
                          </a:solidFill>
                          <a:latin typeface="Segoe UI"/>
                          <a:ea typeface="Segoe UI"/>
                          <a:cs typeface="Segoe UI"/>
                        </a:rPr>
                        <a:t>Voltage</a:t>
                      </a:r>
                    </a:p>
                  </a:txBody>
                  <a:tcPr marL="91440" marR="91440" marT="45720" marB="45720" anchor="ctr">
                    <a:lnR w="4763">
                      <a:solidFill>
                        <a:srgbClr val="CAD7E4"/>
                      </a:solidFill>
                      <a:prstDash val="solid"/>
                    </a:lnR>
                    <a:lnT w="4763">
                      <a:solidFill>
                        <a:srgbClr val="CAD7E4"/>
                      </a:solidFill>
                      <a:prstDash val="solid"/>
                    </a:lnT>
                    <a:lnB w="4763">
                      <a:solidFill>
                        <a:srgbClr val="CAD7E4"/>
                      </a:solidFill>
                      <a:prstDash val="solid"/>
                    </a:lnB>
                    <a:solidFill>
                      <a:srgbClr val="102B46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975" b="1">
                          <a:solidFill>
                            <a:srgbClr val="FFFFFF"/>
                          </a:solidFill>
                          <a:latin typeface="Segoe UI"/>
                          <a:ea typeface="Segoe UI"/>
                          <a:cs typeface="Segoe UI"/>
                        </a:rPr>
                        <a:t>Capacity</a:t>
                      </a:r>
                    </a:p>
                  </a:txBody>
                  <a:tcPr marL="91440" marR="91440" marT="45720" marB="45720" anchor="ctr">
                    <a:lnR w="4763">
                      <a:solidFill>
                        <a:srgbClr val="CAD7E4"/>
                      </a:solidFill>
                      <a:prstDash val="solid"/>
                    </a:lnR>
                    <a:lnT w="4763">
                      <a:solidFill>
                        <a:srgbClr val="CAD7E4"/>
                      </a:solidFill>
                      <a:prstDash val="solid"/>
                    </a:lnT>
                    <a:lnB w="4763">
                      <a:solidFill>
                        <a:srgbClr val="CAD7E4"/>
                      </a:solidFill>
                      <a:prstDash val="solid"/>
                    </a:lnB>
                    <a:solidFill>
                      <a:srgbClr val="102B46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975" b="1">
                          <a:solidFill>
                            <a:srgbClr val="FFFFFF"/>
                          </a:solidFill>
                          <a:latin typeface="Segoe UI"/>
                          <a:ea typeface="Segoe UI"/>
                          <a:cs typeface="Segoe UI"/>
                        </a:rPr>
                        <a:t>Maximum size</a:t>
                      </a:r>
                    </a:p>
                  </a:txBody>
                  <a:tcPr marL="91440" marR="91440" marT="45720" marB="45720" anchor="ctr">
                    <a:lnR w="4763">
                      <a:solidFill>
                        <a:srgbClr val="CAD7E4"/>
                      </a:solidFill>
                      <a:prstDash val="solid"/>
                    </a:lnR>
                    <a:lnT w="4763">
                      <a:solidFill>
                        <a:srgbClr val="CAD7E4"/>
                      </a:solidFill>
                      <a:prstDash val="solid"/>
                    </a:lnT>
                    <a:lnB w="4763">
                      <a:solidFill>
                        <a:srgbClr val="CAD7E4"/>
                      </a:solidFill>
                      <a:prstDash val="solid"/>
                    </a:lnB>
                    <a:solidFill>
                      <a:srgbClr val="102B46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975" b="1">
                          <a:solidFill>
                            <a:srgbClr val="FFFFFF"/>
                          </a:solidFill>
                          <a:latin typeface="Segoe UI"/>
                          <a:ea typeface="Segoe UI"/>
                          <a:cs typeface="Segoe UI"/>
                        </a:rPr>
                        <a:t>Source</a:t>
                      </a:r>
                    </a:p>
                  </a:txBody>
                  <a:tcPr marL="91440" marR="91440" marT="45720" marB="45720" anchor="ctr">
                    <a:lnR w="4763">
                      <a:solidFill>
                        <a:srgbClr val="CAD7E4"/>
                      </a:solidFill>
                      <a:prstDash val="solid"/>
                    </a:lnR>
                    <a:lnT w="4763">
                      <a:solidFill>
                        <a:srgbClr val="CAD7E4"/>
                      </a:solidFill>
                      <a:prstDash val="solid"/>
                    </a:lnT>
                    <a:lnB w="4763">
                      <a:solidFill>
                        <a:srgbClr val="CAD7E4"/>
                      </a:solidFill>
                      <a:prstDash val="solid"/>
                    </a:lnB>
                    <a:solidFill>
                      <a:srgbClr val="102B46"/>
                    </a:solidFill>
                  </a:tcPr>
                </a:tc>
              </a:tr>
              <a:tr h="468313">
                <a:tc>
                  <a:txBody>
                    <a:bodyPr lIns="95250" tIns="95250" rIns="95250" bIns="95250"/>
                    <a:lstStyle/>
                    <a:p>
                      <a:r>
                        <a:rPr sz="1125" b="1">
                          <a:solidFill>
                            <a:srgbClr val="102B46"/>
                          </a:solidFill>
                          <a:latin typeface="Consolas"/>
                          <a:ea typeface="Consolas"/>
                          <a:cs typeface="Consolas"/>
                        </a:rPr>
                        <a:t>ER14505</a:t>
                      </a:r>
                    </a:p>
                  </a:txBody>
                  <a:tcPr marL="91440" marR="91440" marT="45720" marB="45720" anchor="ctr">
                    <a:lnL w="4763">
                      <a:solidFill>
                        <a:srgbClr val="CAD7E4"/>
                      </a:solidFill>
                      <a:prstDash val="solid"/>
                    </a:lnL>
                    <a:lnR w="4763">
                      <a:solidFill>
                        <a:srgbClr val="CAD7E4"/>
                      </a:solidFill>
                      <a:prstDash val="solid"/>
                    </a:lnR>
                    <a:lnB w="4763">
                      <a:solidFill>
                        <a:srgbClr val="CAD7E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125" b="0">
                          <a:solidFill>
                            <a:srgbClr val="102B46"/>
                          </a:solidFill>
                          <a:latin typeface="Segoe UI"/>
                          <a:ea typeface="Segoe UI"/>
                          <a:cs typeface="Segoe UI"/>
                        </a:rPr>
                        <a:t>Li-SOCl₂</a:t>
                      </a:r>
                    </a:p>
                  </a:txBody>
                  <a:tcPr marL="91440" marR="91440" marT="45720" marB="45720" anchor="ctr">
                    <a:lnR w="4763">
                      <a:solidFill>
                        <a:srgbClr val="CAD7E4"/>
                      </a:solidFill>
                      <a:prstDash val="solid"/>
                    </a:lnR>
                    <a:lnB w="4763">
                      <a:solidFill>
                        <a:srgbClr val="CAD7E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125" b="0">
                          <a:solidFill>
                            <a:srgbClr val="102B46"/>
                          </a:solidFill>
                          <a:latin typeface="Segoe UI"/>
                          <a:ea typeface="Segoe UI"/>
                          <a:cs typeface="Segoe UI"/>
                        </a:rPr>
                        <a:t>3.6 V</a:t>
                      </a:r>
                    </a:p>
                  </a:txBody>
                  <a:tcPr marL="91440" marR="91440" marT="45720" marB="45720" anchor="ctr">
                    <a:lnR w="4763">
                      <a:solidFill>
                        <a:srgbClr val="CAD7E4"/>
                      </a:solidFill>
                      <a:prstDash val="solid"/>
                    </a:lnR>
                    <a:lnB w="4763">
                      <a:solidFill>
                        <a:srgbClr val="CAD7E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125" b="0">
                          <a:solidFill>
                            <a:srgbClr val="102B46"/>
                          </a:solidFill>
                          <a:latin typeface="Segoe UI"/>
                          <a:ea typeface="Segoe UI"/>
                          <a:cs typeface="Segoe UI"/>
                        </a:rPr>
                        <a:t>2,700 mAh</a:t>
                      </a:r>
                    </a:p>
                  </a:txBody>
                  <a:tcPr marL="91440" marR="91440" marT="45720" marB="45720" anchor="ctr">
                    <a:lnR w="4763">
                      <a:solidFill>
                        <a:srgbClr val="CAD7E4"/>
                      </a:solidFill>
                      <a:prstDash val="solid"/>
                    </a:lnR>
                    <a:lnB w="4763">
                      <a:solidFill>
                        <a:srgbClr val="CAD7E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125" b="0">
                          <a:solidFill>
                            <a:srgbClr val="102B46"/>
                          </a:solidFill>
                          <a:latin typeface="Segoe UI"/>
                          <a:ea typeface="Segoe UI"/>
                          <a:cs typeface="Segoe UI"/>
                        </a:rPr>
                        <a:t>Ø14.5 × 50.5 mm</a:t>
                      </a:r>
                    </a:p>
                  </a:txBody>
                  <a:tcPr marL="91440" marR="91440" marT="45720" marB="45720" anchor="ctr">
                    <a:lnR w="4763">
                      <a:solidFill>
                        <a:srgbClr val="CAD7E4"/>
                      </a:solidFill>
                      <a:prstDash val="solid"/>
                    </a:lnR>
                    <a:lnB w="4763">
                      <a:solidFill>
                        <a:srgbClr val="CAD7E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125" b="0">
                          <a:solidFill>
                            <a:srgbClr val="102B46"/>
                          </a:solidFill>
                          <a:latin typeface="Segoe UI"/>
                          <a:ea typeface="Segoe UI"/>
                          <a:cs typeface="Segoe UI"/>
                        </a:rPr>
                        <a:t>PDF p.4</a:t>
                      </a:r>
                    </a:p>
                  </a:txBody>
                  <a:tcPr marL="91440" marR="91440" marT="45720" marB="45720" anchor="ctr">
                    <a:lnR w="4763">
                      <a:solidFill>
                        <a:srgbClr val="CAD7E4"/>
                      </a:solidFill>
                      <a:prstDash val="solid"/>
                    </a:lnR>
                    <a:lnB w="4763">
                      <a:solidFill>
                        <a:srgbClr val="CAD7E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68313">
                <a:tc>
                  <a:txBody>
                    <a:bodyPr lIns="95250" tIns="95250" rIns="95250" bIns="95250"/>
                    <a:lstStyle/>
                    <a:p>
                      <a:r>
                        <a:rPr sz="1125" b="1">
                          <a:solidFill>
                            <a:srgbClr val="102B46"/>
                          </a:solidFill>
                          <a:latin typeface="Consolas"/>
                          <a:ea typeface="Consolas"/>
                          <a:cs typeface="Consolas"/>
                        </a:rPr>
                        <a:t>ER26500</a:t>
                      </a:r>
                    </a:p>
                  </a:txBody>
                  <a:tcPr marL="91440" marR="91440" marT="45720" marB="45720" anchor="ctr">
                    <a:lnL w="4763">
                      <a:solidFill>
                        <a:srgbClr val="CAD7E4"/>
                      </a:solidFill>
                      <a:prstDash val="solid"/>
                    </a:lnL>
                    <a:lnR w="4763">
                      <a:solidFill>
                        <a:srgbClr val="CAD7E4"/>
                      </a:solidFill>
                      <a:prstDash val="solid"/>
                    </a:lnR>
                    <a:lnB w="4763">
                      <a:solidFill>
                        <a:srgbClr val="CAD7E4"/>
                      </a:solidFill>
                      <a:prstDash val="solid"/>
                    </a:lnB>
                    <a:solidFill>
                      <a:srgbClr val="EEF4FA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125" b="0">
                          <a:solidFill>
                            <a:srgbClr val="102B46"/>
                          </a:solidFill>
                          <a:latin typeface="Segoe UI"/>
                          <a:ea typeface="Segoe UI"/>
                          <a:cs typeface="Segoe UI"/>
                        </a:rPr>
                        <a:t>Li-SOCl₂</a:t>
                      </a:r>
                    </a:p>
                  </a:txBody>
                  <a:tcPr marL="91440" marR="91440" marT="45720" marB="45720" anchor="ctr">
                    <a:lnR w="4763">
                      <a:solidFill>
                        <a:srgbClr val="CAD7E4"/>
                      </a:solidFill>
                      <a:prstDash val="solid"/>
                    </a:lnR>
                    <a:lnB w="4763">
                      <a:solidFill>
                        <a:srgbClr val="CAD7E4"/>
                      </a:solidFill>
                      <a:prstDash val="solid"/>
                    </a:lnB>
                    <a:solidFill>
                      <a:srgbClr val="EEF4FA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125" b="0">
                          <a:solidFill>
                            <a:srgbClr val="102B46"/>
                          </a:solidFill>
                          <a:latin typeface="Segoe UI"/>
                          <a:ea typeface="Segoe UI"/>
                          <a:cs typeface="Segoe UI"/>
                        </a:rPr>
                        <a:t>3.6 V</a:t>
                      </a:r>
                    </a:p>
                  </a:txBody>
                  <a:tcPr marL="91440" marR="91440" marT="45720" marB="45720" anchor="ctr">
                    <a:lnR w="4763">
                      <a:solidFill>
                        <a:srgbClr val="CAD7E4"/>
                      </a:solidFill>
                      <a:prstDash val="solid"/>
                    </a:lnR>
                    <a:lnB w="4763">
                      <a:solidFill>
                        <a:srgbClr val="CAD7E4"/>
                      </a:solidFill>
                      <a:prstDash val="solid"/>
                    </a:lnB>
                    <a:solidFill>
                      <a:srgbClr val="EEF4FA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125" b="0">
                          <a:solidFill>
                            <a:srgbClr val="102B46"/>
                          </a:solidFill>
                          <a:latin typeface="Segoe UI"/>
                          <a:ea typeface="Segoe UI"/>
                          <a:cs typeface="Segoe UI"/>
                        </a:rPr>
                        <a:t>9,000 mAh</a:t>
                      </a:r>
                    </a:p>
                  </a:txBody>
                  <a:tcPr marL="91440" marR="91440" marT="45720" marB="45720" anchor="ctr">
                    <a:lnR w="4763">
                      <a:solidFill>
                        <a:srgbClr val="CAD7E4"/>
                      </a:solidFill>
                      <a:prstDash val="solid"/>
                    </a:lnR>
                    <a:lnB w="4763">
                      <a:solidFill>
                        <a:srgbClr val="CAD7E4"/>
                      </a:solidFill>
                      <a:prstDash val="solid"/>
                    </a:lnB>
                    <a:solidFill>
                      <a:srgbClr val="EEF4FA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125" b="0">
                          <a:solidFill>
                            <a:srgbClr val="102B46"/>
                          </a:solidFill>
                          <a:latin typeface="Segoe UI"/>
                          <a:ea typeface="Segoe UI"/>
                          <a:cs typeface="Segoe UI"/>
                        </a:rPr>
                        <a:t>Ø26.2 × 50.0 mm</a:t>
                      </a:r>
                    </a:p>
                  </a:txBody>
                  <a:tcPr marL="91440" marR="91440" marT="45720" marB="45720" anchor="ctr">
                    <a:lnR w="4763">
                      <a:solidFill>
                        <a:srgbClr val="CAD7E4"/>
                      </a:solidFill>
                      <a:prstDash val="solid"/>
                    </a:lnR>
                    <a:lnB w="4763">
                      <a:solidFill>
                        <a:srgbClr val="CAD7E4"/>
                      </a:solidFill>
                      <a:prstDash val="solid"/>
                    </a:lnB>
                    <a:solidFill>
                      <a:srgbClr val="EEF4FA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125" b="0">
                          <a:solidFill>
                            <a:srgbClr val="102B46"/>
                          </a:solidFill>
                          <a:latin typeface="Segoe UI"/>
                          <a:ea typeface="Segoe UI"/>
                          <a:cs typeface="Segoe UI"/>
                        </a:rPr>
                        <a:t>PDF p.4</a:t>
                      </a:r>
                    </a:p>
                  </a:txBody>
                  <a:tcPr marL="91440" marR="91440" marT="45720" marB="45720" anchor="ctr">
                    <a:lnR w="4763">
                      <a:solidFill>
                        <a:srgbClr val="CAD7E4"/>
                      </a:solidFill>
                      <a:prstDash val="solid"/>
                    </a:lnR>
                    <a:lnB w="4763">
                      <a:solidFill>
                        <a:srgbClr val="CAD7E4"/>
                      </a:solidFill>
                      <a:prstDash val="solid"/>
                    </a:lnB>
                    <a:solidFill>
                      <a:srgbClr val="EEF4FA"/>
                    </a:solidFill>
                  </a:tcPr>
                </a:tc>
              </a:tr>
              <a:tr h="468313">
                <a:tc>
                  <a:txBody>
                    <a:bodyPr lIns="95250" tIns="95250" rIns="95250" bIns="95250"/>
                    <a:lstStyle/>
                    <a:p>
                      <a:r>
                        <a:rPr sz="1125" b="1">
                          <a:solidFill>
                            <a:srgbClr val="102B46"/>
                          </a:solidFill>
                          <a:latin typeface="Consolas"/>
                          <a:ea typeface="Consolas"/>
                          <a:cs typeface="Consolas"/>
                        </a:rPr>
                        <a:t>ER34615</a:t>
                      </a:r>
                    </a:p>
                  </a:txBody>
                  <a:tcPr marL="91440" marR="91440" marT="45720" marB="45720" anchor="ctr">
                    <a:lnL w="4763">
                      <a:solidFill>
                        <a:srgbClr val="CAD7E4"/>
                      </a:solidFill>
                      <a:prstDash val="solid"/>
                    </a:lnL>
                    <a:lnR w="4763">
                      <a:solidFill>
                        <a:srgbClr val="CAD7E4"/>
                      </a:solidFill>
                      <a:prstDash val="solid"/>
                    </a:lnR>
                    <a:lnB w="4763">
                      <a:solidFill>
                        <a:srgbClr val="CAD7E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125" b="0">
                          <a:solidFill>
                            <a:srgbClr val="102B46"/>
                          </a:solidFill>
                          <a:latin typeface="Segoe UI"/>
                          <a:ea typeface="Segoe UI"/>
                          <a:cs typeface="Segoe UI"/>
                        </a:rPr>
                        <a:t>Li-SOCl₂</a:t>
                      </a:r>
                    </a:p>
                  </a:txBody>
                  <a:tcPr marL="91440" marR="91440" marT="45720" marB="45720" anchor="ctr">
                    <a:lnR w="4763">
                      <a:solidFill>
                        <a:srgbClr val="CAD7E4"/>
                      </a:solidFill>
                      <a:prstDash val="solid"/>
                    </a:lnR>
                    <a:lnB w="4763">
                      <a:solidFill>
                        <a:srgbClr val="CAD7E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125" b="0">
                          <a:solidFill>
                            <a:srgbClr val="102B46"/>
                          </a:solidFill>
                          <a:latin typeface="Segoe UI"/>
                          <a:ea typeface="Segoe UI"/>
                          <a:cs typeface="Segoe UI"/>
                        </a:rPr>
                        <a:t>3.6 V</a:t>
                      </a:r>
                    </a:p>
                  </a:txBody>
                  <a:tcPr marL="91440" marR="91440" marT="45720" marB="45720" anchor="ctr">
                    <a:lnR w="4763">
                      <a:solidFill>
                        <a:srgbClr val="CAD7E4"/>
                      </a:solidFill>
                      <a:prstDash val="solid"/>
                    </a:lnR>
                    <a:lnB w="4763">
                      <a:solidFill>
                        <a:srgbClr val="CAD7E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125" b="0">
                          <a:solidFill>
                            <a:srgbClr val="102B46"/>
                          </a:solidFill>
                          <a:latin typeface="Segoe UI"/>
                          <a:ea typeface="Segoe UI"/>
                          <a:cs typeface="Segoe UI"/>
                        </a:rPr>
                        <a:t>19,000 mAh</a:t>
                      </a:r>
                    </a:p>
                  </a:txBody>
                  <a:tcPr marL="91440" marR="91440" marT="45720" marB="45720" anchor="ctr">
                    <a:lnR w="4763">
                      <a:solidFill>
                        <a:srgbClr val="CAD7E4"/>
                      </a:solidFill>
                      <a:prstDash val="solid"/>
                    </a:lnR>
                    <a:lnB w="4763">
                      <a:solidFill>
                        <a:srgbClr val="CAD7E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125" b="0">
                          <a:solidFill>
                            <a:srgbClr val="102B46"/>
                          </a:solidFill>
                          <a:latin typeface="Segoe UI"/>
                          <a:ea typeface="Segoe UI"/>
                          <a:cs typeface="Segoe UI"/>
                        </a:rPr>
                        <a:t>Ø34.0 × 61.5 mm</a:t>
                      </a:r>
                    </a:p>
                  </a:txBody>
                  <a:tcPr marL="91440" marR="91440" marT="45720" marB="45720" anchor="ctr">
                    <a:lnR w="4763">
                      <a:solidFill>
                        <a:srgbClr val="CAD7E4"/>
                      </a:solidFill>
                      <a:prstDash val="solid"/>
                    </a:lnR>
                    <a:lnB w="4763">
                      <a:solidFill>
                        <a:srgbClr val="CAD7E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125" b="0">
                          <a:solidFill>
                            <a:srgbClr val="102B46"/>
                          </a:solidFill>
                          <a:latin typeface="Segoe UI"/>
                          <a:ea typeface="Segoe UI"/>
                          <a:cs typeface="Segoe UI"/>
                        </a:rPr>
                        <a:t>PDF p.4</a:t>
                      </a:r>
                    </a:p>
                  </a:txBody>
                  <a:tcPr marL="91440" marR="91440" marT="45720" marB="45720" anchor="ctr">
                    <a:lnR w="4763">
                      <a:solidFill>
                        <a:srgbClr val="CAD7E4"/>
                      </a:solidFill>
                      <a:prstDash val="solid"/>
                    </a:lnR>
                    <a:lnB w="4763">
                      <a:solidFill>
                        <a:srgbClr val="CAD7E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68313">
                <a:tc>
                  <a:txBody>
                    <a:bodyPr lIns="95250" tIns="95250" rIns="95250" bIns="95250"/>
                    <a:lstStyle/>
                    <a:p>
                      <a:r>
                        <a:rPr sz="1125" b="1">
                          <a:solidFill>
                            <a:srgbClr val="102B46"/>
                          </a:solidFill>
                          <a:latin typeface="Consolas"/>
                          <a:ea typeface="Consolas"/>
                          <a:cs typeface="Consolas"/>
                        </a:rPr>
                        <a:t>CR123A</a:t>
                      </a:r>
                    </a:p>
                  </a:txBody>
                  <a:tcPr marL="91440" marR="91440" marT="45720" marB="45720" anchor="ctr">
                    <a:lnL w="4763">
                      <a:solidFill>
                        <a:srgbClr val="CAD7E4"/>
                      </a:solidFill>
                      <a:prstDash val="solid"/>
                    </a:lnL>
                    <a:lnR w="4763">
                      <a:solidFill>
                        <a:srgbClr val="CAD7E4"/>
                      </a:solidFill>
                      <a:prstDash val="solid"/>
                    </a:lnR>
                    <a:lnB w="4763">
                      <a:solidFill>
                        <a:srgbClr val="CAD7E4"/>
                      </a:solidFill>
                      <a:prstDash val="solid"/>
                    </a:lnB>
                    <a:solidFill>
                      <a:srgbClr val="EEF4FA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125" b="0">
                          <a:solidFill>
                            <a:srgbClr val="102B46"/>
                          </a:solidFill>
                          <a:latin typeface="Segoe UI"/>
                          <a:ea typeface="Segoe UI"/>
                          <a:cs typeface="Segoe UI"/>
                        </a:rPr>
                        <a:t>Li-MnO₂</a:t>
                      </a:r>
                    </a:p>
                  </a:txBody>
                  <a:tcPr marL="91440" marR="91440" marT="45720" marB="45720" anchor="ctr">
                    <a:lnR w="4763">
                      <a:solidFill>
                        <a:srgbClr val="CAD7E4"/>
                      </a:solidFill>
                      <a:prstDash val="solid"/>
                    </a:lnR>
                    <a:lnB w="4763">
                      <a:solidFill>
                        <a:srgbClr val="CAD7E4"/>
                      </a:solidFill>
                      <a:prstDash val="solid"/>
                    </a:lnB>
                    <a:solidFill>
                      <a:srgbClr val="EEF4FA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125" b="0">
                          <a:solidFill>
                            <a:srgbClr val="102B46"/>
                          </a:solidFill>
                          <a:latin typeface="Segoe UI"/>
                          <a:ea typeface="Segoe UI"/>
                          <a:cs typeface="Segoe UI"/>
                        </a:rPr>
                        <a:t>3.0 V</a:t>
                      </a:r>
                    </a:p>
                  </a:txBody>
                  <a:tcPr marL="91440" marR="91440" marT="45720" marB="45720" anchor="ctr">
                    <a:lnR w="4763">
                      <a:solidFill>
                        <a:srgbClr val="CAD7E4"/>
                      </a:solidFill>
                      <a:prstDash val="solid"/>
                    </a:lnR>
                    <a:lnB w="4763">
                      <a:solidFill>
                        <a:srgbClr val="CAD7E4"/>
                      </a:solidFill>
                      <a:prstDash val="solid"/>
                    </a:lnB>
                    <a:solidFill>
                      <a:srgbClr val="EEF4FA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125" b="0">
                          <a:solidFill>
                            <a:srgbClr val="102B46"/>
                          </a:solidFill>
                          <a:latin typeface="Segoe UI"/>
                          <a:ea typeface="Segoe UI"/>
                          <a:cs typeface="Segoe UI"/>
                        </a:rPr>
                        <a:t>1,600 mAh</a:t>
                      </a:r>
                    </a:p>
                  </a:txBody>
                  <a:tcPr marL="91440" marR="91440" marT="45720" marB="45720" anchor="ctr">
                    <a:lnR w="4763">
                      <a:solidFill>
                        <a:srgbClr val="CAD7E4"/>
                      </a:solidFill>
                      <a:prstDash val="solid"/>
                    </a:lnR>
                    <a:lnB w="4763">
                      <a:solidFill>
                        <a:srgbClr val="CAD7E4"/>
                      </a:solidFill>
                      <a:prstDash val="solid"/>
                    </a:lnB>
                    <a:solidFill>
                      <a:srgbClr val="EEF4FA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125" b="0">
                          <a:solidFill>
                            <a:srgbClr val="102B46"/>
                          </a:solidFill>
                          <a:latin typeface="Segoe UI"/>
                          <a:ea typeface="Segoe UI"/>
                          <a:cs typeface="Segoe UI"/>
                        </a:rPr>
                        <a:t>Ø17.0 × 34.5 mm</a:t>
                      </a:r>
                    </a:p>
                  </a:txBody>
                  <a:tcPr marL="91440" marR="91440" marT="45720" marB="45720" anchor="ctr">
                    <a:lnR w="4763">
                      <a:solidFill>
                        <a:srgbClr val="CAD7E4"/>
                      </a:solidFill>
                      <a:prstDash val="solid"/>
                    </a:lnR>
                    <a:lnB w="4763">
                      <a:solidFill>
                        <a:srgbClr val="CAD7E4"/>
                      </a:solidFill>
                      <a:prstDash val="solid"/>
                    </a:lnB>
                    <a:solidFill>
                      <a:srgbClr val="EEF4FA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125" b="0">
                          <a:solidFill>
                            <a:srgbClr val="102B46"/>
                          </a:solidFill>
                          <a:latin typeface="Segoe UI"/>
                          <a:ea typeface="Segoe UI"/>
                          <a:cs typeface="Segoe UI"/>
                        </a:rPr>
                        <a:t>PDF p.5</a:t>
                      </a:r>
                    </a:p>
                  </a:txBody>
                  <a:tcPr marL="91440" marR="91440" marT="45720" marB="45720" anchor="ctr">
                    <a:lnR w="4763">
                      <a:solidFill>
                        <a:srgbClr val="CAD7E4"/>
                      </a:solidFill>
                      <a:prstDash val="solid"/>
                    </a:lnR>
                    <a:lnB w="4763">
                      <a:solidFill>
                        <a:srgbClr val="CAD7E4"/>
                      </a:solidFill>
                      <a:prstDash val="solid"/>
                    </a:lnB>
                    <a:solidFill>
                      <a:srgbClr val="EEF4FA"/>
                    </a:solidFill>
                  </a:tcPr>
                </a:tc>
              </a:tr>
              <a:tr h="468313">
                <a:tc>
                  <a:txBody>
                    <a:bodyPr lIns="95250" tIns="95250" rIns="95250" bIns="95250"/>
                    <a:lstStyle/>
                    <a:p>
                      <a:r>
                        <a:rPr sz="1125" b="1">
                          <a:solidFill>
                            <a:srgbClr val="102B46"/>
                          </a:solidFill>
                          <a:latin typeface="Consolas"/>
                          <a:ea typeface="Consolas"/>
                          <a:cs typeface="Consolas"/>
                        </a:rPr>
                        <a:t>CP502440</a:t>
                      </a:r>
                    </a:p>
                  </a:txBody>
                  <a:tcPr marL="91440" marR="91440" marT="45720" marB="45720" anchor="ctr">
                    <a:lnL w="4763">
                      <a:solidFill>
                        <a:srgbClr val="CAD7E4"/>
                      </a:solidFill>
                      <a:prstDash val="solid"/>
                    </a:lnL>
                    <a:lnR w="4763">
                      <a:solidFill>
                        <a:srgbClr val="CAD7E4"/>
                      </a:solidFill>
                      <a:prstDash val="solid"/>
                    </a:lnR>
                    <a:lnB w="4763">
                      <a:solidFill>
                        <a:srgbClr val="CAD7E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125" b="0">
                          <a:solidFill>
                            <a:srgbClr val="102B46"/>
                          </a:solidFill>
                          <a:latin typeface="Segoe UI"/>
                          <a:ea typeface="Segoe UI"/>
                          <a:cs typeface="Segoe UI"/>
                        </a:rPr>
                        <a:t>Li-MnO₂</a:t>
                      </a:r>
                    </a:p>
                  </a:txBody>
                  <a:tcPr marL="91440" marR="91440" marT="45720" marB="45720" anchor="ctr">
                    <a:lnR w="4763">
                      <a:solidFill>
                        <a:srgbClr val="CAD7E4"/>
                      </a:solidFill>
                      <a:prstDash val="solid"/>
                    </a:lnR>
                    <a:lnB w="4763">
                      <a:solidFill>
                        <a:srgbClr val="CAD7E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125" b="0">
                          <a:solidFill>
                            <a:srgbClr val="102B46"/>
                          </a:solidFill>
                          <a:latin typeface="Segoe UI"/>
                          <a:ea typeface="Segoe UI"/>
                          <a:cs typeface="Segoe UI"/>
                        </a:rPr>
                        <a:t>3.0 V</a:t>
                      </a:r>
                    </a:p>
                  </a:txBody>
                  <a:tcPr marL="91440" marR="91440" marT="45720" marB="45720" anchor="ctr">
                    <a:lnR w="4763">
                      <a:solidFill>
                        <a:srgbClr val="CAD7E4"/>
                      </a:solidFill>
                      <a:prstDash val="solid"/>
                    </a:lnR>
                    <a:lnB w="4763">
                      <a:solidFill>
                        <a:srgbClr val="CAD7E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125" b="0">
                          <a:solidFill>
                            <a:srgbClr val="102B46"/>
                          </a:solidFill>
                          <a:latin typeface="Segoe UI"/>
                          <a:ea typeface="Segoe UI"/>
                          <a:cs typeface="Segoe UI"/>
                        </a:rPr>
                        <a:t>1,200 mAh</a:t>
                      </a:r>
                    </a:p>
                  </a:txBody>
                  <a:tcPr marL="91440" marR="91440" marT="45720" marB="45720" anchor="ctr">
                    <a:lnR w="4763">
                      <a:solidFill>
                        <a:srgbClr val="CAD7E4"/>
                      </a:solidFill>
                      <a:prstDash val="solid"/>
                    </a:lnR>
                    <a:lnB w="4763">
                      <a:solidFill>
                        <a:srgbClr val="CAD7E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125" b="0">
                          <a:solidFill>
                            <a:srgbClr val="102B46"/>
                          </a:solidFill>
                          <a:latin typeface="Segoe UI"/>
                          <a:ea typeface="Segoe UI"/>
                          <a:cs typeface="Segoe UI"/>
                        </a:rPr>
                        <a:t>41 × 25 × 5.2 mm</a:t>
                      </a:r>
                    </a:p>
                  </a:txBody>
                  <a:tcPr marL="91440" marR="91440" marT="45720" marB="45720" anchor="ctr">
                    <a:lnR w="4763">
                      <a:solidFill>
                        <a:srgbClr val="CAD7E4"/>
                      </a:solidFill>
                      <a:prstDash val="solid"/>
                    </a:lnR>
                    <a:lnB w="4763">
                      <a:solidFill>
                        <a:srgbClr val="CAD7E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125" b="0">
                          <a:solidFill>
                            <a:srgbClr val="102B46"/>
                          </a:solidFill>
                          <a:latin typeface="Segoe UI"/>
                          <a:ea typeface="Segoe UI"/>
                          <a:cs typeface="Segoe UI"/>
                        </a:rPr>
                        <a:t>PDF p.5</a:t>
                      </a:r>
                    </a:p>
                  </a:txBody>
                  <a:tcPr marL="91440" marR="91440" marT="45720" marB="45720" anchor="ctr">
                    <a:lnR w="4763">
                      <a:solidFill>
                        <a:srgbClr val="CAD7E4"/>
                      </a:solidFill>
                      <a:prstDash val="solid"/>
                    </a:lnR>
                    <a:lnB w="4763">
                      <a:solidFill>
                        <a:srgbClr val="CAD7E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2F8930-8B33-4E59-B338-CA2A06B78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62650"/>
            <a:ext cx="2952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1">
                <a:solidFill>
                  <a:srgbClr val="102B46"/>
                </a:solidFill>
                <a:latin typeface="Bahnschrift"/>
                <a:ea typeface="Bahnschrift"/>
                <a:cs typeface="Bahnschrift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102B46"/>
                </a:solidFill>
                <a:latin typeface="Bahnschrift"/>
                <a:ea typeface="Bahnschrift"/>
                <a:cs typeface="Bahnschrift"/>
              </a:defRPr>
            </a:pPr>
            <a:r>
              <a:rPr sz="1800" b="1">
                <a:solidFill>
                  <a:srgbClr val="102B46"/>
                </a:solidFill>
                <a:latin typeface="Bahnschrift"/>
                <a:ea typeface="Bahnschrift"/>
                <a:cs typeface="Bahnschrift"/>
              </a:rPr>
              <a:t>Load profile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E09E75-B08B-4B19-8F78-84E61B952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372225"/>
            <a:ext cx="2952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48607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486079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486079"/>
                </a:solidFill>
                <a:latin typeface="Segoe UI"/>
                <a:ea typeface="Segoe UI"/>
                <a:cs typeface="Segoe UI"/>
              </a:rPr>
              <a:t>Average current, pulse peak,</a:t>
            </a:r>
          </a:p>
          <a:p xmlns:a="http://schemas.openxmlformats.org/drawingml/2006/main">
            <a:pPr>
              <a:defRPr sz="1125" b="0">
                <a:solidFill>
                  <a:srgbClr val="486079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486079"/>
                </a:solidFill>
                <a:latin typeface="Segoe UI"/>
                <a:ea typeface="Segoe UI"/>
                <a:cs typeface="Segoe UI"/>
              </a:rPr>
              <a:t>duration and cut-off voltage.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56C1CA1-C0CF-448D-BFAF-5929EA141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7625" y="5962650"/>
            <a:ext cx="2952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1">
                <a:solidFill>
                  <a:srgbClr val="102B46"/>
                </a:solidFill>
                <a:latin typeface="Bahnschrift"/>
                <a:ea typeface="Bahnschrift"/>
                <a:cs typeface="Bahnschrift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102B46"/>
                </a:solidFill>
                <a:latin typeface="Bahnschrift"/>
                <a:ea typeface="Bahnschrift"/>
                <a:cs typeface="Bahnschrift"/>
              </a:defRPr>
            </a:pPr>
            <a:r>
              <a:rPr sz="1800" b="1">
                <a:solidFill>
                  <a:srgbClr val="102B46"/>
                </a:solidFill>
                <a:latin typeface="Bahnschrift"/>
                <a:ea typeface="Bahnschrift"/>
                <a:cs typeface="Bahnschrift"/>
              </a:rPr>
              <a:t>Environment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46480CA-038E-4F9E-929A-73FEB712E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7625" y="6372225"/>
            <a:ext cx="2952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48607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486079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486079"/>
                </a:solidFill>
                <a:latin typeface="Segoe UI"/>
                <a:ea typeface="Segoe UI"/>
                <a:cs typeface="Segoe UI"/>
              </a:rPr>
              <a:t>Operating and storage</a:t>
            </a:r>
          </a:p>
          <a:p xmlns:a="http://schemas.openxmlformats.org/drawingml/2006/main">
            <a:pPr>
              <a:defRPr sz="1125" b="0">
                <a:solidFill>
                  <a:srgbClr val="486079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486079"/>
                </a:solidFill>
                <a:latin typeface="Segoe UI"/>
                <a:ea typeface="Segoe UI"/>
                <a:cs typeface="Segoe UI"/>
              </a:rPr>
              <a:t>temperatures, life target.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4EC88DF-A74C-4122-809C-B2B287AD1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24700" y="5962650"/>
            <a:ext cx="2952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1">
                <a:solidFill>
                  <a:srgbClr val="102B46"/>
                </a:solidFill>
                <a:latin typeface="Bahnschrift"/>
                <a:ea typeface="Bahnschrift"/>
                <a:cs typeface="Bahnschrift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102B46"/>
                </a:solidFill>
                <a:latin typeface="Bahnschrift"/>
                <a:ea typeface="Bahnschrift"/>
                <a:cs typeface="Bahnschrift"/>
              </a:defRPr>
            </a:pPr>
            <a:r>
              <a:rPr sz="1800" b="1">
                <a:solidFill>
                  <a:srgbClr val="102B46"/>
                </a:solidFill>
                <a:latin typeface="Bahnschrift"/>
                <a:ea typeface="Bahnschrift"/>
                <a:cs typeface="Bahnschrift"/>
              </a:rPr>
              <a:t>Integration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263B4D4-F195-4FCC-A1E3-CDA0CA6E0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24700" y="6372225"/>
            <a:ext cx="2952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48607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486079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486079"/>
                </a:solidFill>
                <a:latin typeface="Segoe UI"/>
                <a:ea typeface="Segoe UI"/>
                <a:cs typeface="Segoe UI"/>
              </a:rPr>
              <a:t>Space, connector, polarity</a:t>
            </a:r>
          </a:p>
          <a:p xmlns:a="http://schemas.openxmlformats.org/drawingml/2006/main">
            <a:pPr>
              <a:defRPr sz="1125" b="0">
                <a:solidFill>
                  <a:srgbClr val="486079"/>
                </a:solidFill>
                <a:latin typeface="Segoe UI"/>
                <a:ea typeface="Segoe UI"/>
                <a:cs typeface="Segoe UI"/>
              </a:defRPr>
            </a:pPr>
            <a:r>
              <a:rPr sz="1125" b="0">
                <a:solidFill>
                  <a:srgbClr val="486079"/>
                </a:solidFill>
                <a:latin typeface="Segoe UI"/>
                <a:ea typeface="Segoe UI"/>
                <a:cs typeface="Segoe UI"/>
              </a:rPr>
              <a:t>and sample test plan.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5C1123D-A98C-4943-89B6-2DF238C04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7086600"/>
            <a:ext cx="95154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7E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D1CF010-16D1-4A5E-AA59-B875F1E2C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7181850"/>
            <a:ext cx="8763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750" b="0">
                <a:solidFill>
                  <a:srgbClr val="48607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750" b="0">
                <a:solidFill>
                  <a:srgbClr val="486079"/>
                </a:solidFill>
                <a:latin typeface="Segoe UI"/>
                <a:ea typeface="Segoe UI"/>
                <a:cs typeface="Segoe UI"/>
              </a:defRPr>
            </a:pPr>
            <a:r>
              <a:rPr sz="750" b="0">
                <a:solidFill>
                  <a:srgbClr val="486079"/>
                </a:solidFill>
                <a:latin typeface="Segoe UI"/>
                <a:ea typeface="Segoe UI"/>
                <a:cs typeface="Segoe UI"/>
              </a:rPr>
              <a:t>RAMWAY 2023 catalog, PDF pp.4-5 / Reference data, not a performance guarantee / Review draft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C796153-8FF9-4FF5-8AC9-FB7C551A5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7181850"/>
            <a:ext cx="6762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825" b="1">
                <a:solidFill>
                  <a:srgbClr val="102B46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>
              <a:defRPr sz="825" b="1">
                <a:solidFill>
                  <a:srgbClr val="102B46"/>
                </a:solidFill>
                <a:latin typeface="Consolas"/>
                <a:ea typeface="Consolas"/>
                <a:cs typeface="Consolas"/>
              </a:defRPr>
            </a:pPr>
            <a:r>
              <a:rPr sz="825" b="1">
                <a:solidFill>
                  <a:srgbClr val="102B46"/>
                </a:solidFill>
                <a:latin typeface="Consolas"/>
                <a:ea typeface="Consolas"/>
                <a:cs typeface="Consolas"/>
              </a:rPr>
              <a:t>04 / 08</a:t>
            </a:r>
          </a:p>
        </p:txBody>
      </p:sp>
    </p:spTree>
    <p:extLst>
      <p:ext uri="{BB962C8B-B14F-4D97-AF65-F5344CB8AC3E}">
        <p14:creationId xmlns:p14="http://schemas.microsoft.com/office/powerpoint/2010/main" val="146700630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EEF4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555E10E-9DD7-46EB-90F3-E402E424D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66725"/>
            <a:ext cx="904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900" b="1">
                <a:solidFill>
                  <a:srgbClr val="075CC8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>
              <a:defRPr sz="900" b="1">
                <a:solidFill>
                  <a:srgbClr val="075CC8"/>
                </a:solidFill>
                <a:latin typeface="Consolas"/>
                <a:ea typeface="Consolas"/>
                <a:cs typeface="Consolas"/>
              </a:defRPr>
            </a:pPr>
            <a:r>
              <a:rPr sz="900" b="1">
                <a:solidFill>
                  <a:srgbClr val="075CC8"/>
                </a:solidFill>
                <a:latin typeface="Consolas"/>
                <a:ea typeface="Consolas"/>
                <a:cs typeface="Consolas"/>
              </a:rPr>
              <a:t>SUIDIAN / ASSEMBLY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552659-97B9-4875-AA3B-6FA07388E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866775"/>
            <a:ext cx="9477375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02B46"/>
                </a:solidFill>
                <a:latin typeface="Bahnschrift"/>
                <a:ea typeface="Bahnschrift"/>
                <a:cs typeface="Bahnschrift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102B46"/>
                </a:solidFill>
                <a:latin typeface="Bahnschrift"/>
                <a:ea typeface="Bahnschrift"/>
                <a:cs typeface="Bahnschrift"/>
              </a:defRPr>
            </a:pPr>
            <a:r>
              <a:rPr sz="3300" b="1">
                <a:solidFill>
                  <a:srgbClr val="102B46"/>
                </a:solidFill>
                <a:latin typeface="Bahnschrift"/>
                <a:ea typeface="Bahnschrift"/>
                <a:cs typeface="Bahnschrift"/>
              </a:rPr>
              <a:t>The interface to your device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8FFD39C-8575-4093-AAB0-C3F136D4A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952625"/>
            <a:ext cx="91440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48607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486079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486079"/>
                </a:solidFill>
                <a:latin typeface="Segoe UI"/>
                <a:ea typeface="Segoe UI"/>
                <a:cs typeface="Segoe UI"/>
              </a:rPr>
              <a:t>A clear device brief connects the electrical load to the physical assembly.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3F2917-D689-4A5A-A4C5-9456C9154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914650"/>
            <a:ext cx="43243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7E4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60AA62-0229-408D-AA5A-47E6111B0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086100"/>
            <a:ext cx="142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1">
                <a:solidFill>
                  <a:srgbClr val="102B46"/>
                </a:solidFill>
                <a:latin typeface="Bahnschrift"/>
                <a:ea typeface="Bahnschrift"/>
                <a:cs typeface="Bahnschrift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102B46"/>
                </a:solidFill>
                <a:latin typeface="Bahnschrift"/>
                <a:ea typeface="Bahnschrift"/>
                <a:cs typeface="Bahnschrift"/>
              </a:defRPr>
            </a:pPr>
            <a:r>
              <a:rPr sz="1575" b="1">
                <a:solidFill>
                  <a:srgbClr val="102B46"/>
                </a:solidFill>
                <a:latin typeface="Bahnschrift"/>
                <a:ea typeface="Bahnschrift"/>
                <a:cs typeface="Bahnschrift"/>
              </a:rPr>
              <a:t>Electrical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04F4422-6E48-4A3B-9703-4C9289477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9800" y="3086100"/>
            <a:ext cx="27051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48607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486079"/>
                </a:solidFill>
                <a:latin typeface="Segoe UI"/>
                <a:ea typeface="Segoe UI"/>
                <a:cs typeface="Segoe UI"/>
              </a:defRPr>
            </a:pPr>
            <a:r>
              <a:rPr sz="1200" b="0">
                <a:solidFill>
                  <a:srgbClr val="486079"/>
                </a:solidFill>
                <a:latin typeface="Segoe UI"/>
                <a:ea typeface="Segoe UI"/>
                <a:cs typeface="Segoe UI"/>
              </a:rPr>
              <a:t>Voltage, average current,</a:t>
            </a:r>
          </a:p>
          <a:p xmlns:a="http://schemas.openxmlformats.org/drawingml/2006/main">
            <a:pPr>
              <a:defRPr sz="1200" b="0">
                <a:solidFill>
                  <a:srgbClr val="486079"/>
                </a:solidFill>
                <a:latin typeface="Segoe UI"/>
                <a:ea typeface="Segoe UI"/>
                <a:cs typeface="Segoe UI"/>
              </a:defRPr>
            </a:pPr>
            <a:r>
              <a:rPr sz="1200" b="0">
                <a:solidFill>
                  <a:srgbClr val="486079"/>
                </a:solidFill>
                <a:latin typeface="Segoe UI"/>
                <a:ea typeface="Segoe UI"/>
                <a:cs typeface="Segoe UI"/>
              </a:rPr>
              <a:t>pulse peak and cut-off voltage.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64E2357-A5CD-493A-BA0D-2D41652BB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981450"/>
            <a:ext cx="43243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7E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F8AF99B-B701-4312-B373-BB32AE4FB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152900"/>
            <a:ext cx="142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1">
                <a:solidFill>
                  <a:srgbClr val="102B46"/>
                </a:solidFill>
                <a:latin typeface="Bahnschrift"/>
                <a:ea typeface="Bahnschrift"/>
                <a:cs typeface="Bahnschrift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102B46"/>
                </a:solidFill>
                <a:latin typeface="Bahnschrift"/>
                <a:ea typeface="Bahnschrift"/>
                <a:cs typeface="Bahnschrift"/>
              </a:defRPr>
            </a:pPr>
            <a:r>
              <a:rPr sz="1575" b="1">
                <a:solidFill>
                  <a:srgbClr val="102B46"/>
                </a:solidFill>
                <a:latin typeface="Bahnschrift"/>
                <a:ea typeface="Bahnschrift"/>
                <a:cs typeface="Bahnschrift"/>
              </a:rPr>
              <a:t>Mechanical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E517D69-6A37-4EE7-8593-D8A1B6AB6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9800" y="4152900"/>
            <a:ext cx="27051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48607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486079"/>
                </a:solidFill>
                <a:latin typeface="Segoe UI"/>
                <a:ea typeface="Segoe UI"/>
                <a:cs typeface="Segoe UI"/>
              </a:defRPr>
            </a:pPr>
            <a:r>
              <a:rPr sz="1200" b="0">
                <a:solidFill>
                  <a:srgbClr val="486079"/>
                </a:solidFill>
                <a:latin typeface="Segoe UI"/>
                <a:ea typeface="Segoe UI"/>
                <a:cs typeface="Segoe UI"/>
              </a:rPr>
              <a:t>Cell layout, dimensions, lead</a:t>
            </a:r>
          </a:p>
          <a:p xmlns:a="http://schemas.openxmlformats.org/drawingml/2006/main">
            <a:pPr>
              <a:defRPr sz="1200" b="0">
                <a:solidFill>
                  <a:srgbClr val="486079"/>
                </a:solidFill>
                <a:latin typeface="Segoe UI"/>
                <a:ea typeface="Segoe UI"/>
                <a:cs typeface="Segoe UI"/>
              </a:defRPr>
            </a:pPr>
            <a:r>
              <a:rPr sz="1200" b="0">
                <a:solidFill>
                  <a:srgbClr val="486079"/>
                </a:solidFill>
                <a:latin typeface="Segoe UI"/>
                <a:ea typeface="Segoe UI"/>
                <a:cs typeface="Segoe UI"/>
              </a:rPr>
              <a:t>length, connector and polarity.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8B29730-BCE9-475B-B318-8D4CAF565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048250"/>
            <a:ext cx="43243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7E4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A6EC065-05A3-4C89-8987-027E4D6E3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219700"/>
            <a:ext cx="142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1">
                <a:solidFill>
                  <a:srgbClr val="102B46"/>
                </a:solidFill>
                <a:latin typeface="Bahnschrift"/>
                <a:ea typeface="Bahnschrift"/>
                <a:cs typeface="Bahnschrift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102B46"/>
                </a:solidFill>
                <a:latin typeface="Bahnschrift"/>
                <a:ea typeface="Bahnschrift"/>
                <a:cs typeface="Bahnschrift"/>
              </a:defRPr>
            </a:pPr>
            <a:r>
              <a:rPr sz="1575" b="1">
                <a:solidFill>
                  <a:srgbClr val="102B46"/>
                </a:solidFill>
                <a:latin typeface="Bahnschrift"/>
                <a:ea typeface="Bahnschrift"/>
                <a:cs typeface="Bahnschrift"/>
              </a:rPr>
              <a:t>Validation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EE933C5-0F89-4A86-945C-E3FF0420D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9800" y="5219700"/>
            <a:ext cx="27051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48607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486079"/>
                </a:solidFill>
                <a:latin typeface="Segoe UI"/>
                <a:ea typeface="Segoe UI"/>
                <a:cs typeface="Segoe UI"/>
              </a:defRPr>
            </a:pPr>
            <a:r>
              <a:rPr sz="1200" b="0">
                <a:solidFill>
                  <a:srgbClr val="486079"/>
                </a:solidFill>
                <a:latin typeface="Segoe UI"/>
                <a:ea typeface="Segoe UI"/>
                <a:cs typeface="Segoe UI"/>
              </a:rPr>
              <a:t>Drawing approval, test conditions</a:t>
            </a:r>
          </a:p>
          <a:p xmlns:a="http://schemas.openxmlformats.org/drawingml/2006/main">
            <a:pPr>
              <a:defRPr sz="1200" b="0">
                <a:solidFill>
                  <a:srgbClr val="486079"/>
                </a:solidFill>
                <a:latin typeface="Segoe UI"/>
                <a:ea typeface="Segoe UI"/>
                <a:cs typeface="Segoe UI"/>
              </a:defRPr>
            </a:pPr>
            <a:r>
              <a:rPr sz="1200" b="0">
                <a:solidFill>
                  <a:srgbClr val="486079"/>
                </a:solidFill>
                <a:latin typeface="Segoe UI"/>
                <a:ea typeface="Segoe UI"/>
                <a:cs typeface="Segoe UI"/>
              </a:rPr>
              <a:t>and sample acceptance criteria.</a:t>
            </a:r>
          </a:p>
        </p:txBody>
      </p:sp>
      <p:pic>
        <p:nvPic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3523A37-5AE7-4F5E-9149-0FC11E8455F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aed1cefea04c92"/>
          <a:stretch xmlns:a="http://schemas.openxmlformats.org/drawingml/2006/main"/>
        </p:blipFill>
        <p:spPr>
          <a:xfrm xmlns:a="http://schemas.openxmlformats.org/drawingml/2006/main">
            <a:off x="5410200" y="2938071"/>
            <a:ext cx="4695825" cy="2639208"/>
          </a:xfrm>
          <a:prstGeom xmlns:a="http://schemas.openxmlformats.org/drawingml/2006/main" prst="rect">
            <a:avLst/>
          </a:prstGeom>
        </p:spPr>
      </p:pic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9D2E9BE-CDA9-4D2A-9862-E188316B1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0200" y="5800725"/>
            <a:ext cx="46958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1">
                <a:solidFill>
                  <a:srgbClr val="102B46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125" b="1">
                <a:solidFill>
                  <a:srgbClr val="102B46"/>
                </a:solidFill>
                <a:latin typeface="Segoe UI"/>
                <a:ea typeface="Segoe UI"/>
                <a:cs typeface="Segoe UI"/>
              </a:defRPr>
            </a:pPr>
            <a:r>
              <a:rPr sz="1125" b="1">
                <a:solidFill>
                  <a:srgbClr val="102B46"/>
                </a:solidFill>
                <a:latin typeface="Segoe UI"/>
                <a:ea typeface="Segoe UI"/>
                <a:cs typeface="Segoe UI"/>
              </a:rPr>
              <a:t>Static image from the company video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DCE60AB-8F4C-41EA-9F17-DBD6BE2B1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0200" y="6172200"/>
            <a:ext cx="4695825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975" b="0">
                <a:solidFill>
                  <a:srgbClr val="48607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486079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486079"/>
                </a:solidFill>
                <a:latin typeface="Segoe UI"/>
                <a:ea typeface="Segoe UI"/>
                <a:cs typeface="Segoe UI"/>
              </a:rPr>
              <a:t>Suidian WeChat reference. Cell configuration and ratings</a:t>
            </a:r>
          </a:p>
          <a:p xmlns:a="http://schemas.openxmlformats.org/drawingml/2006/main">
            <a:pPr>
              <a:defRPr sz="975" b="0">
                <a:solidFill>
                  <a:srgbClr val="486079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486079"/>
                </a:solidFill>
                <a:latin typeface="Segoe UI"/>
                <a:ea typeface="Segoe UI"/>
                <a:cs typeface="Segoe UI"/>
              </a:rPr>
              <a:t>cannot be verified from the thumbnail alone.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BD7F77F-28FF-4EA6-98AF-F77B37904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29375"/>
            <a:ext cx="43243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975" b="0">
                <a:solidFill>
                  <a:srgbClr val="48607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486079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486079"/>
                </a:solidFill>
                <a:latin typeface="Segoe UI"/>
                <a:ea typeface="Segoe UI"/>
                <a:cs typeface="Segoe UI"/>
              </a:rPr>
              <a:t>Discuss the actual process scope before quoting.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B2359A3-D0F9-4FF5-89A5-832874314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7086600"/>
            <a:ext cx="95154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7E4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2A1D235-41CA-43DF-B672-1EEA677F6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7181850"/>
            <a:ext cx="8763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750" b="0">
                <a:solidFill>
                  <a:srgbClr val="48607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750" b="0">
                <a:solidFill>
                  <a:srgbClr val="486079"/>
                </a:solidFill>
                <a:latin typeface="Segoe UI"/>
                <a:ea typeface="Segoe UI"/>
                <a:cs typeface="Segoe UI"/>
              </a:defRPr>
            </a:pPr>
            <a:r>
              <a:rPr sz="750" b="0">
                <a:solidFill>
                  <a:srgbClr val="486079"/>
                </a:solidFill>
                <a:latin typeface="Segoe UI"/>
                <a:ea typeface="Segoe UI"/>
                <a:cs typeface="Segoe UI"/>
              </a:rPr>
              <a:t>Company WeChat screenshot and user-described assembly business / Review draft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2524BA1-8DBA-44E3-9677-87152DD40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7181850"/>
            <a:ext cx="6762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825" b="1">
                <a:solidFill>
                  <a:srgbClr val="102B46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>
              <a:defRPr sz="825" b="1">
                <a:solidFill>
                  <a:srgbClr val="102B46"/>
                </a:solidFill>
                <a:latin typeface="Consolas"/>
                <a:ea typeface="Consolas"/>
                <a:cs typeface="Consolas"/>
              </a:defRPr>
            </a:pPr>
            <a:r>
              <a:rPr sz="825" b="1">
                <a:solidFill>
                  <a:srgbClr val="102B46"/>
                </a:solidFill>
                <a:latin typeface="Consolas"/>
                <a:ea typeface="Consolas"/>
                <a:cs typeface="Consolas"/>
              </a:rPr>
              <a:t>05 / 08</a:t>
            </a:r>
          </a:p>
        </p:txBody>
      </p:sp>
    </p:spTree>
    <p:extLst>
      <p:ext uri="{BB962C8B-B14F-4D97-AF65-F5344CB8AC3E}">
        <p14:creationId xmlns:p14="http://schemas.microsoft.com/office/powerpoint/2010/main" val="125234022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6BB7C8E-E218-4331-9002-2CE6C709B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66725"/>
            <a:ext cx="904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900" b="1">
                <a:solidFill>
                  <a:srgbClr val="075CC8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>
              <a:defRPr sz="900" b="1">
                <a:solidFill>
                  <a:srgbClr val="075CC8"/>
                </a:solidFill>
                <a:latin typeface="Consolas"/>
                <a:ea typeface="Consolas"/>
                <a:cs typeface="Consolas"/>
              </a:defRPr>
            </a:pPr>
            <a:r>
              <a:rPr sz="900" b="1">
                <a:solidFill>
                  <a:srgbClr val="075CC8"/>
                </a:solidFill>
                <a:latin typeface="Consolas"/>
                <a:ea typeface="Consolas"/>
                <a:cs typeface="Consolas"/>
              </a:rPr>
              <a:t>APPLICATION REQUIREMENTS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89AFC82-86C3-4812-A436-6B15DEA4C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866775"/>
            <a:ext cx="9477375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02B46"/>
                </a:solidFill>
                <a:latin typeface="Bahnschrift"/>
                <a:ea typeface="Bahnschrift"/>
                <a:cs typeface="Bahnschrift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102B46"/>
                </a:solidFill>
                <a:latin typeface="Bahnschrift"/>
                <a:ea typeface="Bahnschrift"/>
                <a:cs typeface="Bahnschrift"/>
              </a:defRPr>
            </a:pPr>
            <a:r>
              <a:rPr sz="3300" b="1">
                <a:solidFill>
                  <a:srgbClr val="102B46"/>
                </a:solidFill>
                <a:latin typeface="Bahnschrift"/>
                <a:ea typeface="Bahnschrift"/>
                <a:cs typeface="Bahnschrift"/>
              </a:rPr>
              <a:t>Selection starts with the duty cycle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12C841B-EEE9-4877-85F5-76B80F1DF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952625"/>
            <a:ext cx="91440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48607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486079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486079"/>
                </a:solidFill>
                <a:latin typeface="Segoe UI"/>
                <a:ea typeface="Segoe UI"/>
                <a:cs typeface="Segoe UI"/>
              </a:rPr>
              <a:t>Use the application to frame the requirements. Device compatibility and operating life require evaluation of the actual equipment.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C828D47-54BE-48CD-973D-7E314058B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914650"/>
            <a:ext cx="95154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7E4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439C9F-372C-4143-BBA3-918202FF4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162300"/>
            <a:ext cx="41148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102B46"/>
                </a:solidFill>
                <a:latin typeface="Bahnschrift"/>
                <a:ea typeface="Bahnschrift"/>
                <a:cs typeface="Bahnschrift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102B46"/>
                </a:solidFill>
                <a:latin typeface="Bahnschrift"/>
                <a:ea typeface="Bahnschrift"/>
                <a:cs typeface="Bahnschrift"/>
              </a:defRPr>
            </a:pPr>
            <a:r>
              <a:rPr sz="2025" b="1">
                <a:solidFill>
                  <a:srgbClr val="102B46"/>
                </a:solidFill>
                <a:latin typeface="Bahnschrift"/>
                <a:ea typeface="Bahnschrift"/>
                <a:cs typeface="Bahnschrift"/>
              </a:rPr>
              <a:t>Water &amp; gas metering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0217C9-F33D-4BB6-ABEC-DE5512E9D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5875" y="3171825"/>
            <a:ext cx="4953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48607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486079"/>
                </a:solidFill>
                <a:latin typeface="Segoe UI"/>
                <a:ea typeface="Segoe UI"/>
                <a:cs typeface="Segoe UI"/>
              </a:defRPr>
            </a:pPr>
            <a:r>
              <a:rPr sz="1350" b="0">
                <a:solidFill>
                  <a:srgbClr val="486079"/>
                </a:solidFill>
                <a:latin typeface="Segoe UI"/>
                <a:ea typeface="Segoe UI"/>
                <a:cs typeface="Segoe UI"/>
              </a:rPr>
              <a:t>Transmission interval and pulse load</a:t>
            </a:r>
          </a:p>
          <a:p xmlns:a="http://schemas.openxmlformats.org/drawingml/2006/main">
            <a:pPr>
              <a:defRPr sz="1350" b="0">
                <a:solidFill>
                  <a:srgbClr val="486079"/>
                </a:solidFill>
                <a:latin typeface="Segoe UI"/>
                <a:ea typeface="Segoe UI"/>
                <a:cs typeface="Segoe UI"/>
              </a:defRPr>
            </a:pPr>
            <a:r>
              <a:rPr sz="1350" b="0">
                <a:solidFill>
                  <a:srgbClr val="486079"/>
                </a:solidFill>
                <a:latin typeface="Segoe UI"/>
                <a:ea typeface="Segoe UI"/>
                <a:cs typeface="Segoe UI"/>
              </a:rPr>
              <a:t>Operating temperature and life target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480E7D-0462-4DBB-A4ED-D7D05BC86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152900"/>
            <a:ext cx="95154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7E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B98FC5E-CE26-4FE0-8170-AC45D593E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400550"/>
            <a:ext cx="41148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102B46"/>
                </a:solidFill>
                <a:latin typeface="Bahnschrift"/>
                <a:ea typeface="Bahnschrift"/>
                <a:cs typeface="Bahnschrift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102B46"/>
                </a:solidFill>
                <a:latin typeface="Bahnschrift"/>
                <a:ea typeface="Bahnschrift"/>
                <a:cs typeface="Bahnschrift"/>
              </a:defRPr>
            </a:pPr>
            <a:r>
              <a:rPr sz="2025" b="1">
                <a:solidFill>
                  <a:srgbClr val="102B46"/>
                </a:solidFill>
                <a:latin typeface="Bahnschrift"/>
                <a:ea typeface="Bahnschrift"/>
                <a:cs typeface="Bahnschrift"/>
              </a:rPr>
              <a:t>IoT &amp; wireless sensors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EB5912B-5C84-4C1A-89C9-1C7F6A1B0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5875" y="4410075"/>
            <a:ext cx="4953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48607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486079"/>
                </a:solidFill>
                <a:latin typeface="Segoe UI"/>
                <a:ea typeface="Segoe UI"/>
                <a:cs typeface="Segoe UI"/>
              </a:defRPr>
            </a:pPr>
            <a:r>
              <a:rPr sz="1350" b="0">
                <a:solidFill>
                  <a:srgbClr val="486079"/>
                </a:solidFill>
                <a:latin typeface="Segoe UI"/>
                <a:ea typeface="Segoe UI"/>
                <a:cs typeface="Segoe UI"/>
              </a:rPr>
              <a:t>Communication load and enclosure space</a:t>
            </a:r>
          </a:p>
          <a:p xmlns:a="http://schemas.openxmlformats.org/drawingml/2006/main">
            <a:pPr>
              <a:defRPr sz="1350" b="0">
                <a:solidFill>
                  <a:srgbClr val="486079"/>
                </a:solidFill>
                <a:latin typeface="Segoe UI"/>
                <a:ea typeface="Segoe UI"/>
                <a:cs typeface="Segoe UI"/>
              </a:defRPr>
            </a:pPr>
            <a:r>
              <a:rPr sz="1350" b="0">
                <a:solidFill>
                  <a:srgbClr val="486079"/>
                </a:solidFill>
                <a:latin typeface="Segoe UI"/>
                <a:ea typeface="Segoe UI"/>
                <a:cs typeface="Segoe UI"/>
              </a:rPr>
              <a:t>Connector, mounting and environmental limits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F2E866-09FA-47AB-B2EB-97D28AB22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391150"/>
            <a:ext cx="95154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7E4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3374406-FAF8-428E-88F3-A37BB4CAB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638800"/>
            <a:ext cx="41148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102B46"/>
                </a:solidFill>
                <a:latin typeface="Bahnschrift"/>
                <a:ea typeface="Bahnschrift"/>
                <a:cs typeface="Bahnschrift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102B46"/>
                </a:solidFill>
                <a:latin typeface="Bahnschrift"/>
                <a:ea typeface="Bahnschrift"/>
                <a:cs typeface="Bahnschrift"/>
              </a:defRPr>
            </a:pPr>
            <a:r>
              <a:rPr sz="2025" b="1">
                <a:solidFill>
                  <a:srgbClr val="102B46"/>
                </a:solidFill>
                <a:latin typeface="Bahnschrift"/>
                <a:ea typeface="Bahnschrift"/>
                <a:cs typeface="Bahnschrift"/>
              </a:rPr>
              <a:t>Industrial equipment backup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4B3CFAB-6476-47CF-AB77-6351EE22F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5875" y="5648325"/>
            <a:ext cx="4953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48607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486079"/>
                </a:solidFill>
                <a:latin typeface="Segoe UI"/>
                <a:ea typeface="Segoe UI"/>
                <a:cs typeface="Segoe UI"/>
              </a:defRPr>
            </a:pPr>
            <a:r>
              <a:rPr sz="1350" b="0">
                <a:solidFill>
                  <a:srgbClr val="486079"/>
                </a:solidFill>
                <a:latin typeface="Segoe UI"/>
                <a:ea typeface="Segoe UI"/>
                <a:cs typeface="Segoe UI"/>
              </a:rPr>
              <a:t>Exact equipment and original battery</a:t>
            </a:r>
          </a:p>
          <a:p xmlns:a="http://schemas.openxmlformats.org/drawingml/2006/main">
            <a:pPr>
              <a:defRPr sz="1350" b="0">
                <a:solidFill>
                  <a:srgbClr val="486079"/>
                </a:solidFill>
                <a:latin typeface="Segoe UI"/>
                <a:ea typeface="Segoe UI"/>
                <a:cs typeface="Segoe UI"/>
              </a:defRPr>
            </a:pPr>
            <a:r>
              <a:rPr sz="1350" b="0">
                <a:solidFill>
                  <a:srgbClr val="486079"/>
                </a:solidFill>
                <a:latin typeface="Segoe UI"/>
                <a:ea typeface="Segoe UI"/>
                <a:cs typeface="Segoe UI"/>
              </a:rPr>
              <a:t>Voltage, connector, polarity and replacement plan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53253E8-CEF7-4177-BD18-D3D6FAE27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772275"/>
            <a:ext cx="95154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900" b="0">
                <a:solidFill>
                  <a:srgbClr val="48607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486079"/>
                </a:solidFill>
                <a:latin typeface="Segoe UI"/>
                <a:ea typeface="Segoe UI"/>
                <a:cs typeface="Segoe UI"/>
              </a:defRPr>
            </a:pPr>
            <a:r>
              <a:rPr sz="900" b="0">
                <a:solidFill>
                  <a:srgbClr val="486079"/>
                </a:solidFill>
                <a:latin typeface="Segoe UI"/>
                <a:ea typeface="Segoe UI"/>
                <a:cs typeface="Segoe UI"/>
              </a:rPr>
              <a:t>Application examples are not Suidian customer cases or compatibility guarantees.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066B4C5-37FB-4F7A-BDEE-645DDDF03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7086600"/>
            <a:ext cx="95154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7E4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018FFFF-5C20-4B21-A7ED-4B01A9BEB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7181850"/>
            <a:ext cx="8763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750" b="0">
                <a:solidFill>
                  <a:srgbClr val="48607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750" b="0">
                <a:solidFill>
                  <a:srgbClr val="486079"/>
                </a:solidFill>
                <a:latin typeface="Segoe UI"/>
                <a:ea typeface="Segoe UI"/>
                <a:cs typeface="Segoe UI"/>
              </a:defRPr>
            </a:pPr>
            <a:r>
              <a:rPr sz="750" b="0">
                <a:solidFill>
                  <a:srgbClr val="486079"/>
                </a:solidFill>
                <a:latin typeface="Segoe UI"/>
                <a:ea typeface="Segoe UI"/>
                <a:cs typeface="Segoe UI"/>
              </a:rPr>
              <a:t>Company WeChat profile and supplier application references / Review draft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9040CB5-B41F-46CF-98F9-948A2AE15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7181850"/>
            <a:ext cx="6762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825" b="1">
                <a:solidFill>
                  <a:srgbClr val="102B46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>
              <a:defRPr sz="825" b="1">
                <a:solidFill>
                  <a:srgbClr val="102B46"/>
                </a:solidFill>
                <a:latin typeface="Consolas"/>
                <a:ea typeface="Consolas"/>
                <a:cs typeface="Consolas"/>
              </a:defRPr>
            </a:pPr>
            <a:r>
              <a:rPr sz="825" b="1">
                <a:solidFill>
                  <a:srgbClr val="102B46"/>
                </a:solidFill>
                <a:latin typeface="Consolas"/>
                <a:ea typeface="Consolas"/>
                <a:cs typeface="Consolas"/>
              </a:rPr>
              <a:t>06 / 08</a:t>
            </a:r>
          </a:p>
        </p:txBody>
      </p:sp>
    </p:spTree>
    <p:extLst>
      <p:ext uri="{BB962C8B-B14F-4D97-AF65-F5344CB8AC3E}">
        <p14:creationId xmlns:p14="http://schemas.microsoft.com/office/powerpoint/2010/main" val="145930638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102B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CD85718-A6DF-402F-BA37-6B3BD7349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66725"/>
            <a:ext cx="94773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900" b="0">
                <a:solidFill>
                  <a:srgbClr val="EEF4FA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EEF4FA"/>
                </a:solidFill>
                <a:latin typeface="Consolas"/>
                <a:ea typeface="Consolas"/>
                <a:cs typeface="Consolas"/>
              </a:defRPr>
            </a:pPr>
            <a:r>
              <a:rPr sz="900" b="0">
                <a:solidFill>
                  <a:srgbClr val="EEF4FA"/>
                </a:solidFill>
                <a:latin typeface="Consolas"/>
                <a:ea typeface="Consolas"/>
                <a:cs typeface="Consolas"/>
              </a:rPr>
              <a:t>PRODUCT DOCUMENTATION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D1D1B6-4F48-4677-9128-807D738AE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000125"/>
            <a:ext cx="9477375" cy="1409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975" b="1">
                <a:solidFill>
                  <a:srgbClr val="FFFFFF"/>
                </a:solidFill>
                <a:latin typeface="Bahnschrift"/>
                <a:ea typeface="Bahnschrift"/>
                <a:cs typeface="Bahnschrift"/>
              </a:defRPr>
            </a:defPPr>
          </a:lstStyle>
          <a:p xmlns:a="http://schemas.openxmlformats.org/drawingml/2006/main">
            <a:pPr>
              <a:defRPr sz="3975" b="1">
                <a:solidFill>
                  <a:srgbClr val="FFFFFF"/>
                </a:solidFill>
                <a:latin typeface="Bahnschrift"/>
                <a:ea typeface="Bahnschrift"/>
                <a:cs typeface="Bahnschrift"/>
              </a:defRPr>
            </a:pPr>
            <a:r>
              <a:rPr sz="3975" b="1">
                <a:solidFill>
                  <a:srgbClr val="FFFFFF"/>
                </a:solidFill>
                <a:latin typeface="Bahnschrift"/>
                <a:ea typeface="Bahnschrift"/>
                <a:cs typeface="Bahnschrift"/>
              </a:rPr>
              <a:t>Evidence for the</a:t>
            </a:r>
          </a:p>
          <a:p xmlns:a="http://schemas.openxmlformats.org/drawingml/2006/main">
            <a:pPr>
              <a:defRPr sz="3975" b="1">
                <a:solidFill>
                  <a:srgbClr val="FFFFFF"/>
                </a:solidFill>
                <a:latin typeface="Bahnschrift"/>
                <a:ea typeface="Bahnschrift"/>
                <a:cs typeface="Bahnschrift"/>
              </a:defRPr>
            </a:pPr>
            <a:r>
              <a:rPr sz="3975" b="1">
                <a:solidFill>
                  <a:srgbClr val="FFFFFF"/>
                </a:solidFill>
                <a:latin typeface="Bahnschrift"/>
                <a:ea typeface="Bahnschrift"/>
                <a:cs typeface="Bahnschrift"/>
              </a:rPr>
              <a:t>exact configuration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00FCB3-F584-4CB5-8B1B-9AA27CDF4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667000"/>
            <a:ext cx="94773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0">
                <a:solidFill>
                  <a:srgbClr val="EEF4F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EEF4FA"/>
                </a:solidFill>
                <a:latin typeface="Segoe UI"/>
                <a:ea typeface="Segoe UI"/>
                <a:cs typeface="Segoe UI"/>
              </a:defRPr>
            </a:pPr>
            <a:r>
              <a:rPr sz="1575" b="0">
                <a:solidFill>
                  <a:srgbClr val="EEF4FA"/>
                </a:solidFill>
                <a:latin typeface="Segoe UI"/>
                <a:ea typeface="Segoe UI"/>
                <a:cs typeface="Segoe UI"/>
              </a:rPr>
              <a:t>Match the documents to the model, assembly and intended shipment.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BB9B64-C0ED-4CDD-9989-B3AD74883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714750"/>
            <a:ext cx="29813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86079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9BBE30-3102-449A-A859-B19E280E8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943350"/>
            <a:ext cx="29813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900" b="0">
                <a:solidFill>
                  <a:srgbClr val="EEF4FA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EEF4FA"/>
                </a:solidFill>
                <a:latin typeface="Consolas"/>
                <a:ea typeface="Consolas"/>
                <a:cs typeface="Consolas"/>
              </a:defRPr>
            </a:pPr>
            <a:r>
              <a:rPr sz="900" b="0">
                <a:solidFill>
                  <a:srgbClr val="EEF4FA"/>
                </a:solidFill>
                <a:latin typeface="Consolas"/>
                <a:ea typeface="Consolas"/>
                <a:cs typeface="Consolas"/>
              </a:rPr>
              <a:t>CELL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4445EBD-587C-4298-A054-E94929D11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381500"/>
            <a:ext cx="298132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FFFFFF"/>
                </a:solidFill>
                <a:latin typeface="Bahnschrift"/>
                <a:ea typeface="Bahnschrift"/>
                <a:cs typeface="Bahnschrift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FFFFFF"/>
                </a:solidFill>
                <a:latin typeface="Bahnschrift"/>
                <a:ea typeface="Bahnschrift"/>
                <a:cs typeface="Bahnschrift"/>
              </a:defRPr>
            </a:pPr>
            <a:r>
              <a:rPr sz="2175" b="1">
                <a:solidFill>
                  <a:srgbClr val="FFFFFF"/>
                </a:solidFill>
                <a:latin typeface="Bahnschrift"/>
                <a:ea typeface="Bahnschrift"/>
                <a:cs typeface="Bahnschrift"/>
              </a:rPr>
              <a:t>Current model data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70DA9B-2A0A-4C0B-BCE7-4B86A45F2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391150"/>
            <a:ext cx="298132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EEF4F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EEF4FA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EEF4FA"/>
                </a:solidFill>
                <a:latin typeface="Segoe UI"/>
                <a:ea typeface="Segoe UI"/>
                <a:cs typeface="Segoe UI"/>
              </a:rPr>
              <a:t>Datasheet and revision</a:t>
            </a:r>
          </a:p>
          <a:p xmlns:a="http://schemas.openxmlformats.org/drawingml/2006/main">
            <a:pPr>
              <a:defRPr sz="1275" b="0">
                <a:solidFill>
                  <a:srgbClr val="EEF4FA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EEF4FA"/>
                </a:solidFill>
                <a:latin typeface="Segoe UI"/>
                <a:ea typeface="Segoe UI"/>
                <a:cs typeface="Segoe UI"/>
              </a:rPr>
              <a:t>Test conditions and curves</a:t>
            </a:r>
          </a:p>
          <a:p xmlns:a="http://schemas.openxmlformats.org/drawingml/2006/main">
            <a:pPr>
              <a:defRPr sz="1275" b="0">
                <a:solidFill>
                  <a:srgbClr val="EEF4FA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EEF4FA"/>
                </a:solidFill>
                <a:latin typeface="Segoe UI"/>
                <a:ea typeface="Segoe UI"/>
                <a:cs typeface="Segoe UI"/>
              </a:rPr>
              <a:t>Dimensions and supplier identification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EC1D99F-A4F8-4964-B91E-7DBCF1471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7625" y="3714750"/>
            <a:ext cx="29813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8607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E3717B2-D819-4B18-AED8-347298376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7625" y="3943350"/>
            <a:ext cx="29813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900" b="0">
                <a:solidFill>
                  <a:srgbClr val="EEF4FA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EEF4FA"/>
                </a:solidFill>
                <a:latin typeface="Consolas"/>
                <a:ea typeface="Consolas"/>
                <a:cs typeface="Consolas"/>
              </a:defRPr>
            </a:pPr>
            <a:r>
              <a:rPr sz="900" b="0">
                <a:solidFill>
                  <a:srgbClr val="EEF4FA"/>
                </a:solidFill>
                <a:latin typeface="Consolas"/>
                <a:ea typeface="Consolas"/>
                <a:cs typeface="Consolas"/>
              </a:rPr>
              <a:t>ASSEMBLY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155EFA1-A9C1-4A5B-91CC-83F270535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7625" y="4381500"/>
            <a:ext cx="298132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FFFFFF"/>
                </a:solidFill>
                <a:latin typeface="Bahnschrift"/>
                <a:ea typeface="Bahnschrift"/>
                <a:cs typeface="Bahnschrift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FFFFFF"/>
                </a:solidFill>
                <a:latin typeface="Bahnschrift"/>
                <a:ea typeface="Bahnschrift"/>
                <a:cs typeface="Bahnschrift"/>
              </a:defRPr>
            </a:pPr>
            <a:r>
              <a:rPr sz="2175" b="1">
                <a:solidFill>
                  <a:srgbClr val="FFFFFF"/>
                </a:solidFill>
                <a:latin typeface="Bahnschrift"/>
                <a:ea typeface="Bahnschrift"/>
                <a:cs typeface="Bahnschrift"/>
              </a:rPr>
              <a:t>Configuration approval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F019989-EF91-45B2-AAAB-7EEE39477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7625" y="5391150"/>
            <a:ext cx="298132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EEF4F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EEF4FA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EEF4FA"/>
                </a:solidFill>
                <a:latin typeface="Segoe UI"/>
                <a:ea typeface="Segoe UI"/>
                <a:cs typeface="Segoe UI"/>
              </a:rPr>
              <a:t>Approved drawing</a:t>
            </a:r>
          </a:p>
          <a:p xmlns:a="http://schemas.openxmlformats.org/drawingml/2006/main">
            <a:pPr>
              <a:defRPr sz="1275" b="0">
                <a:solidFill>
                  <a:srgbClr val="EEF4FA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EEF4FA"/>
                </a:solidFill>
                <a:latin typeface="Segoe UI"/>
                <a:ea typeface="Segoe UI"/>
                <a:cs typeface="Segoe UI"/>
              </a:rPr>
              <a:t>Sample results and acceptance criteria</a:t>
            </a:r>
          </a:p>
          <a:p xmlns:a="http://schemas.openxmlformats.org/drawingml/2006/main">
            <a:pPr>
              <a:defRPr sz="1275" b="0">
                <a:solidFill>
                  <a:srgbClr val="EEF4FA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EEF4FA"/>
                </a:solidFill>
                <a:latin typeface="Segoe UI"/>
                <a:ea typeface="Segoe UI"/>
                <a:cs typeface="Segoe UI"/>
              </a:rPr>
              <a:t>Batch identification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82E126E-BB93-4D9D-89CE-D3B1FB09D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24700" y="3714750"/>
            <a:ext cx="29813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8607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EC7D403-257F-4498-903F-4A69A5ED4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24700" y="3943350"/>
            <a:ext cx="29813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900" b="0">
                <a:solidFill>
                  <a:srgbClr val="EEF4FA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EEF4FA"/>
                </a:solidFill>
                <a:latin typeface="Consolas"/>
                <a:ea typeface="Consolas"/>
                <a:cs typeface="Consolas"/>
              </a:defRPr>
            </a:pPr>
            <a:r>
              <a:rPr sz="900" b="0">
                <a:solidFill>
                  <a:srgbClr val="EEF4FA"/>
                </a:solidFill>
                <a:latin typeface="Consolas"/>
                <a:ea typeface="Consolas"/>
                <a:cs typeface="Consolas"/>
              </a:rPr>
              <a:t>SHIPMENT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629C48E-AC28-43FA-B568-9C7439895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24700" y="4381500"/>
            <a:ext cx="298132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FFFFFF"/>
                </a:solidFill>
                <a:latin typeface="Bahnschrift"/>
                <a:ea typeface="Bahnschrift"/>
                <a:cs typeface="Bahnschrift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FFFFFF"/>
                </a:solidFill>
                <a:latin typeface="Bahnschrift"/>
                <a:ea typeface="Bahnschrift"/>
                <a:cs typeface="Bahnschrift"/>
              </a:defRPr>
            </a:pPr>
            <a:r>
              <a:rPr sz="2175" b="1">
                <a:solidFill>
                  <a:srgbClr val="FFFFFF"/>
                </a:solidFill>
                <a:latin typeface="Bahnschrift"/>
                <a:ea typeface="Bahnschrift"/>
                <a:cs typeface="Bahnschrift"/>
              </a:rPr>
              <a:t>Applicable documents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DB9A933-92E5-4BB3-AFB6-E2DED7CCC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24700" y="5391150"/>
            <a:ext cx="298132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EEF4F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EEF4FA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EEF4FA"/>
                </a:solidFill>
                <a:latin typeface="Segoe UI"/>
                <a:ea typeface="Segoe UI"/>
                <a:cs typeface="Segoe UI"/>
              </a:rPr>
              <a:t>Safety and transport files</a:t>
            </a:r>
          </a:p>
          <a:p xmlns:a="http://schemas.openxmlformats.org/drawingml/2006/main">
            <a:pPr>
              <a:defRPr sz="1275" b="0">
                <a:solidFill>
                  <a:srgbClr val="EEF4FA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EEF4FA"/>
                </a:solidFill>
                <a:latin typeface="Segoe UI"/>
                <a:ea typeface="Segoe UI"/>
                <a:cs typeface="Segoe UI"/>
              </a:rPr>
              <a:t>Final configuration coverage</a:t>
            </a:r>
          </a:p>
          <a:p xmlns:a="http://schemas.openxmlformats.org/drawingml/2006/main">
            <a:pPr>
              <a:defRPr sz="1275" b="0">
                <a:solidFill>
                  <a:srgbClr val="EEF4FA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EEF4FA"/>
                </a:solidFill>
                <a:latin typeface="Segoe UI"/>
                <a:ea typeface="Segoe UI"/>
                <a:cs typeface="Segoe UI"/>
              </a:rPr>
              <a:t>Packaging requirements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2C4D14C-0993-478B-95D5-173088527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638925"/>
            <a:ext cx="95154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975" b="0">
                <a:solidFill>
                  <a:srgbClr val="EEF4F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EEF4FA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EEF4FA"/>
                </a:solidFill>
                <a:latin typeface="Segoe UI"/>
                <a:ea typeface="Segoe UI"/>
                <a:cs typeface="Segoe UI"/>
              </a:rPr>
              <a:t>Document request checklist. Company certification, shipment eligibility and market approval are not claimed in this draft.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BFE1DF8-E032-4CB3-8E98-E7C1A146D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7086600"/>
            <a:ext cx="95154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86079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952829D-877F-4380-BD1B-8611019FF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7181850"/>
            <a:ext cx="8763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750" b="0">
                <a:solidFill>
                  <a:srgbClr val="EEF4FA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750" b="0">
                <a:solidFill>
                  <a:srgbClr val="EEF4FA"/>
                </a:solidFill>
                <a:latin typeface="Segoe UI"/>
                <a:ea typeface="Segoe UI"/>
                <a:cs typeface="Segoe UI"/>
              </a:defRPr>
            </a:pPr>
            <a:r>
              <a:rPr sz="750" b="0">
                <a:solidFill>
                  <a:srgbClr val="EEF4FA"/>
                </a:solidFill>
                <a:latin typeface="Segoe UI"/>
                <a:ea typeface="Segoe UI"/>
                <a:cs typeface="Segoe UI"/>
              </a:rPr>
              <a:t>Document scope and validity require verification / Review draft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6E1981A-F4F0-4991-919A-22EDE0EFA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7181850"/>
            <a:ext cx="6762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825" b="1">
                <a:solidFill>
                  <a:srgbClr val="EEF4FA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>
              <a:defRPr sz="825" b="1">
                <a:solidFill>
                  <a:srgbClr val="EEF4FA"/>
                </a:solidFill>
                <a:latin typeface="Consolas"/>
                <a:ea typeface="Consolas"/>
                <a:cs typeface="Consolas"/>
              </a:defRPr>
            </a:pPr>
            <a:r>
              <a:rPr sz="825" b="1">
                <a:solidFill>
                  <a:srgbClr val="EEF4FA"/>
                </a:solidFill>
                <a:latin typeface="Consolas"/>
                <a:ea typeface="Consolas"/>
                <a:cs typeface="Consolas"/>
              </a:rPr>
              <a:t>07 / 08</a:t>
            </a:r>
          </a:p>
        </p:txBody>
      </p:sp>
    </p:spTree>
    <p:extLst>
      <p:ext uri="{BB962C8B-B14F-4D97-AF65-F5344CB8AC3E}">
        <p14:creationId xmlns:p14="http://schemas.microsoft.com/office/powerpoint/2010/main" val="139607209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8FADD7B-3EEA-460A-9F9C-A39C24EF3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66725"/>
            <a:ext cx="904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900" b="1">
                <a:solidFill>
                  <a:srgbClr val="075CC8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>
              <a:defRPr sz="900" b="1">
                <a:solidFill>
                  <a:srgbClr val="075CC8"/>
                </a:solidFill>
                <a:latin typeface="Consolas"/>
                <a:ea typeface="Consolas"/>
                <a:cs typeface="Consolas"/>
              </a:defRPr>
            </a:pPr>
            <a:r>
              <a:rPr sz="900" b="1">
                <a:solidFill>
                  <a:srgbClr val="075CC8"/>
                </a:solidFill>
                <a:latin typeface="Consolas"/>
                <a:ea typeface="Consolas"/>
                <a:cs typeface="Consolas"/>
              </a:rPr>
              <a:t>NEXT PROJECT / TECHNICAL INQUIRY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2408F9-471C-49B6-BA75-34934ED99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866775"/>
            <a:ext cx="9477375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02B46"/>
                </a:solidFill>
                <a:latin typeface="Bahnschrift"/>
                <a:ea typeface="Bahnschrift"/>
                <a:cs typeface="Bahnschrift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102B46"/>
                </a:solidFill>
                <a:latin typeface="Bahnschrift"/>
                <a:ea typeface="Bahnschrift"/>
                <a:cs typeface="Bahnschrift"/>
              </a:defRPr>
            </a:pPr>
            <a:r>
              <a:rPr sz="3300" b="1">
                <a:solidFill>
                  <a:srgbClr val="102B46"/>
                </a:solidFill>
                <a:latin typeface="Bahnschrift"/>
                <a:ea typeface="Bahnschrift"/>
                <a:cs typeface="Bahnschrift"/>
              </a:rPr>
              <a:t>Your device requirements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C32F6C1-3F63-441E-BB46-FB2554C81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952625"/>
            <a:ext cx="91440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48607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486079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486079"/>
                </a:solidFill>
                <a:latin typeface="Segoe UI"/>
                <a:ea typeface="Segoe UI"/>
                <a:cs typeface="Segoe UI"/>
              </a:rPr>
              <a:t>A useful inquiry includes the application, electrical load, physical interface and expected quantity.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6FCE18-4FF8-4205-ACE0-8BEFB75D4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952750"/>
            <a:ext cx="5095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7E4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707AEE-6269-441E-912B-8B0891F03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114675"/>
            <a:ext cx="1562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1">
                <a:solidFill>
                  <a:srgbClr val="102B46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102B46"/>
                </a:solidFill>
                <a:latin typeface="Segoe UI"/>
                <a:ea typeface="Segoe UI"/>
                <a:cs typeface="Segoe UI"/>
              </a:defRPr>
            </a:pPr>
            <a:r>
              <a:rPr sz="1350" b="1">
                <a:solidFill>
                  <a:srgbClr val="102B46"/>
                </a:solidFill>
                <a:latin typeface="Segoe UI"/>
                <a:ea typeface="Segoe UI"/>
                <a:cs typeface="Segoe UI"/>
              </a:rPr>
              <a:t>Application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D93DAE-C002-4FFB-8F4B-0C14552FC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3114675"/>
            <a:ext cx="33528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48607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486079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486079"/>
                </a:solidFill>
                <a:latin typeface="Segoe UI"/>
                <a:ea typeface="Segoe UI"/>
                <a:cs typeface="Segoe UI"/>
              </a:rPr>
              <a:t>Device model and operating environment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561A307-E9B4-4B4E-982E-B957F207D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705225"/>
            <a:ext cx="5095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7E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A76271-B1DE-4522-8363-27672AE10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867150"/>
            <a:ext cx="1562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1">
                <a:solidFill>
                  <a:srgbClr val="102B46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102B46"/>
                </a:solidFill>
                <a:latin typeface="Segoe UI"/>
                <a:ea typeface="Segoe UI"/>
                <a:cs typeface="Segoe UI"/>
              </a:defRPr>
            </a:pPr>
            <a:r>
              <a:rPr sz="1350" b="1">
                <a:solidFill>
                  <a:srgbClr val="102B46"/>
                </a:solidFill>
                <a:latin typeface="Segoe UI"/>
                <a:ea typeface="Segoe UI"/>
                <a:cs typeface="Segoe UI"/>
              </a:rPr>
              <a:t>Electrical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60E21EC-49C5-4921-9208-2E7D344B6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3867150"/>
            <a:ext cx="33528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48607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486079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486079"/>
                </a:solidFill>
                <a:latin typeface="Segoe UI"/>
                <a:ea typeface="Segoe UI"/>
                <a:cs typeface="Segoe UI"/>
              </a:rPr>
              <a:t>Voltage, average current and pulse profile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B231E9F-3F62-4166-B8ED-2874FC568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457700"/>
            <a:ext cx="5095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7E4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206CEB1-8886-4209-9510-B82C1751B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619625"/>
            <a:ext cx="1562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1">
                <a:solidFill>
                  <a:srgbClr val="102B46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102B46"/>
                </a:solidFill>
                <a:latin typeface="Segoe UI"/>
                <a:ea typeface="Segoe UI"/>
                <a:cs typeface="Segoe UI"/>
              </a:defRPr>
            </a:pPr>
            <a:r>
              <a:rPr sz="1350" b="1">
                <a:solidFill>
                  <a:srgbClr val="102B46"/>
                </a:solidFill>
                <a:latin typeface="Segoe UI"/>
                <a:ea typeface="Segoe UI"/>
                <a:cs typeface="Segoe UI"/>
              </a:rPr>
              <a:t>Integration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5847561-7F6E-46B7-9B4E-B304AF299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4619625"/>
            <a:ext cx="33528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48607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486079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486079"/>
                </a:solidFill>
                <a:latin typeface="Segoe UI"/>
                <a:ea typeface="Segoe UI"/>
                <a:cs typeface="Segoe UI"/>
              </a:rPr>
              <a:t>Dimensions, connector drawing and polarity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C874961-6DA3-437D-8CB0-A440F486C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210175"/>
            <a:ext cx="5095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7E4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0A0ABF7-4CBF-48D5-8D32-7A9B3D53B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372100"/>
            <a:ext cx="1562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1">
                <a:solidFill>
                  <a:srgbClr val="102B46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102B46"/>
                </a:solidFill>
                <a:latin typeface="Segoe UI"/>
                <a:ea typeface="Segoe UI"/>
                <a:cs typeface="Segoe UI"/>
              </a:defRPr>
            </a:pPr>
            <a:r>
              <a:rPr sz="1350" b="1">
                <a:solidFill>
                  <a:srgbClr val="102B46"/>
                </a:solidFill>
                <a:latin typeface="Segoe UI"/>
                <a:ea typeface="Segoe UI"/>
                <a:cs typeface="Segoe UI"/>
              </a:rPr>
              <a:t>Order planning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7C3F8E1-72E3-4124-B40C-E5B587A4C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5372100"/>
            <a:ext cx="33528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48607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486079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486079"/>
                </a:solidFill>
                <a:latin typeface="Segoe UI"/>
                <a:ea typeface="Segoe UI"/>
                <a:cs typeface="Segoe UI"/>
              </a:rPr>
              <a:t>Samples, annual demand and destination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DE52410-AAFF-4A84-91A6-128B848B7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6025" y="2952750"/>
            <a:ext cx="3810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7E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B579BCC-B7E8-490B-AADB-8A9408779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6025" y="3190875"/>
            <a:ext cx="3810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625" b="1">
                <a:solidFill>
                  <a:srgbClr val="102B46"/>
                </a:solidFill>
                <a:latin typeface="Bahnschrift"/>
                <a:ea typeface="Bahnschrift"/>
                <a:cs typeface="Bahnschrift"/>
              </a:defRPr>
            </a:defPPr>
          </a:lstStyle>
          <a:p xmlns:a="http://schemas.openxmlformats.org/drawingml/2006/main">
            <a:pPr>
              <a:defRPr sz="2625" b="1">
                <a:solidFill>
                  <a:srgbClr val="102B46"/>
                </a:solidFill>
                <a:latin typeface="Bahnschrift"/>
                <a:ea typeface="Bahnschrift"/>
                <a:cs typeface="Bahnschrift"/>
              </a:defRPr>
            </a:pPr>
            <a:r>
              <a:rPr sz="2625" b="1">
                <a:solidFill>
                  <a:srgbClr val="102B46"/>
                </a:solidFill>
                <a:latin typeface="Bahnschrift"/>
                <a:ea typeface="Bahnschrift"/>
                <a:cs typeface="Bahnschrift"/>
              </a:rPr>
              <a:t>SUIDIAN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1AA94A1-881B-4724-B47C-EC11AFA95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6025" y="3705225"/>
            <a:ext cx="3810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102B46"/>
                </a:solidFill>
                <a:latin typeface="SimSun"/>
                <a:ea typeface="SimSun"/>
                <a:cs typeface="SimSun"/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102B46"/>
                </a:solidFill>
                <a:latin typeface="SimSun"/>
                <a:ea typeface="SimSun"/>
                <a:cs typeface="SimSun"/>
              </a:defRPr>
            </a:pPr>
            <a:r>
              <a:rPr sz="1125" b="0">
                <a:solidFill>
                  <a:srgbClr val="102B46"/>
                </a:solidFill>
                <a:latin typeface="SimSun"/>
                <a:ea typeface="SimSun"/>
                <a:cs typeface="SimSun"/>
              </a:rPr>
              <a:t>广州穗电电气设备有限公司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4F30B9D-36BA-4494-BE85-DD718A62C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6025" y="4095750"/>
            <a:ext cx="3810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0">
                <a:solidFill>
                  <a:srgbClr val="102B46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102B46"/>
                </a:solidFill>
                <a:latin typeface="Segoe UI"/>
                <a:ea typeface="Segoe UI"/>
                <a:cs typeface="Segoe UI"/>
              </a:defRPr>
            </a:pPr>
            <a:r>
              <a:rPr sz="1575" b="0">
                <a:solidFill>
                  <a:srgbClr val="102B46"/>
                </a:solidFill>
                <a:latin typeface="Segoe UI"/>
                <a:ea typeface="Segoe UI"/>
                <a:cs typeface="Segoe UI"/>
              </a:rPr>
              <a:t>Guangzhou Suidian Electrical</a:t>
            </a:r>
          </a:p>
          <a:p xmlns:a="http://schemas.openxmlformats.org/drawingml/2006/main">
            <a:pPr>
              <a:defRPr sz="1575" b="0">
                <a:solidFill>
                  <a:srgbClr val="102B46"/>
                </a:solidFill>
                <a:latin typeface="Segoe UI"/>
                <a:ea typeface="Segoe UI"/>
                <a:cs typeface="Segoe UI"/>
              </a:defRPr>
            </a:pPr>
            <a:r>
              <a:rPr sz="1575" b="0">
                <a:solidFill>
                  <a:srgbClr val="102B46"/>
                </a:solidFill>
                <a:latin typeface="Segoe UI"/>
                <a:ea typeface="Segoe UI"/>
                <a:cs typeface="Segoe UI"/>
              </a:rPr>
              <a:t>Equipment Co., Ltd.*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688725A-6364-4363-ACD1-D24D2A1A9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6025" y="4876800"/>
            <a:ext cx="3810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48607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486079"/>
                </a:solidFill>
                <a:latin typeface="Segoe UI"/>
                <a:ea typeface="Segoe UI"/>
                <a:cs typeface="Segoe UI"/>
              </a:defRPr>
            </a:pPr>
            <a:r>
              <a:rPr sz="1350" b="0">
                <a:solidFill>
                  <a:srgbClr val="486079"/>
                </a:solidFill>
                <a:latin typeface="Segoe UI"/>
                <a:ea typeface="Segoe UI"/>
                <a:cs typeface="Segoe UI"/>
              </a:rPr>
              <a:t>Export email, phone and official</a:t>
            </a:r>
          </a:p>
          <a:p xmlns:a="http://schemas.openxmlformats.org/drawingml/2006/main">
            <a:pPr>
              <a:defRPr sz="1350" b="0">
                <a:solidFill>
                  <a:srgbClr val="486079"/>
                </a:solidFill>
                <a:latin typeface="Segoe UI"/>
                <a:ea typeface="Segoe UI"/>
                <a:cs typeface="Segoe UI"/>
              </a:defRPr>
            </a:pPr>
            <a:r>
              <a:rPr sz="1350" b="0">
                <a:solidFill>
                  <a:srgbClr val="486079"/>
                </a:solidFill>
                <a:latin typeface="Segoe UI"/>
                <a:ea typeface="Segoe UI"/>
                <a:cs typeface="Segoe UI"/>
              </a:rPr>
              <a:t>website to be supplied.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434C24F-3373-46EF-94D8-DAF0368E1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6025" y="5953125"/>
            <a:ext cx="381000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975" b="0">
                <a:solidFill>
                  <a:srgbClr val="48607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975" b="0">
                <a:solidFill>
                  <a:srgbClr val="486079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486079"/>
                </a:solidFill>
                <a:latin typeface="Segoe UI"/>
                <a:ea typeface="Segoe UI"/>
                <a:cs typeface="Segoe UI"/>
              </a:rPr>
              <a:t>*Working English name, pending confirmation.</a:t>
            </a:r>
          </a:p>
          <a:p xmlns:a="http://schemas.openxmlformats.org/drawingml/2006/main">
            <a:pPr>
              <a:defRPr sz="975" b="0">
                <a:solidFill>
                  <a:srgbClr val="486079"/>
                </a:solidFill>
                <a:latin typeface="Segoe UI"/>
                <a:ea typeface="Segoe UI"/>
                <a:cs typeface="Segoe UI"/>
              </a:defRPr>
            </a:pPr>
            <a:r>
              <a:rPr sz="975" b="0">
                <a:solidFill>
                  <a:srgbClr val="486079"/>
                </a:solidFill>
                <a:latin typeface="Segoe UI"/>
                <a:ea typeface="Segoe UI"/>
                <a:cs typeface="Segoe UI"/>
              </a:rPr>
              <a:t>Contact information and public use require approval.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1E29034-EA32-41B3-B5CF-6473D818F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667500"/>
            <a:ext cx="50958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900" b="0">
                <a:solidFill>
                  <a:srgbClr val="48607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486079"/>
                </a:solidFill>
                <a:latin typeface="Segoe UI"/>
                <a:ea typeface="Segoe UI"/>
                <a:cs typeface="Segoe UI"/>
              </a:defRPr>
            </a:pPr>
            <a:r>
              <a:rPr sz="900" b="0">
                <a:solidFill>
                  <a:srgbClr val="486079"/>
                </a:solidFill>
                <a:latin typeface="Segoe UI"/>
                <a:ea typeface="Segoe UI"/>
                <a:cs typeface="Segoe UI"/>
              </a:rPr>
              <a:t>The website preview prepares a local inquiry file. No inquiry is sent to a server.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8727DFD-6CF6-4FA6-AEA8-EA95474C9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7086600"/>
            <a:ext cx="95154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AD7E4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98FF732-E2F6-4650-9410-C35547FAF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7181850"/>
            <a:ext cx="8763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750" b="0">
                <a:solidFill>
                  <a:srgbClr val="486079"/>
                </a:solidFill>
                <a:latin typeface="Segoe UI"/>
                <a:ea typeface="Segoe UI"/>
                <a:cs typeface="Segoe UI"/>
              </a:defRPr>
            </a:defPPr>
          </a:lstStyle>
          <a:p xmlns:a="http://schemas.openxmlformats.org/drawingml/2006/main">
            <a:pPr>
              <a:defRPr sz="750" b="0">
                <a:solidFill>
                  <a:srgbClr val="486079"/>
                </a:solidFill>
                <a:latin typeface="Segoe UI"/>
                <a:ea typeface="Segoe UI"/>
                <a:cs typeface="Segoe UI"/>
              </a:defRPr>
            </a:pPr>
            <a:r>
              <a:rPr sz="750" b="0">
                <a:solidFill>
                  <a:srgbClr val="486079"/>
                </a:solidFill>
                <a:latin typeface="Segoe UI"/>
                <a:ea typeface="Segoe UI"/>
                <a:cs typeface="Segoe UI"/>
              </a:rPr>
              <a:t>Company details and publication permissions pending confirmation / Review draft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74D62C4-CD9D-41AF-9845-55A6EE958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7181850"/>
            <a:ext cx="6762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825" b="1">
                <a:solidFill>
                  <a:srgbClr val="102B46"/>
                </a:solidFill>
                <a:latin typeface="Consolas"/>
                <a:ea typeface="Consolas"/>
                <a:cs typeface="Consolas"/>
              </a:defRPr>
            </a:defPPr>
          </a:lstStyle>
          <a:p xmlns:a="http://schemas.openxmlformats.org/drawingml/2006/main">
            <a:pPr>
              <a:defRPr sz="825" b="1">
                <a:solidFill>
                  <a:srgbClr val="102B46"/>
                </a:solidFill>
                <a:latin typeface="Consolas"/>
                <a:ea typeface="Consolas"/>
                <a:cs typeface="Consolas"/>
              </a:defRPr>
            </a:pPr>
            <a:r>
              <a:rPr sz="825" b="1">
                <a:solidFill>
                  <a:srgbClr val="102B46"/>
                </a:solidFill>
                <a:latin typeface="Consolas"/>
                <a:ea typeface="Consolas"/>
                <a:cs typeface="Consolas"/>
              </a:rPr>
              <a:t>08 / 08</a:t>
            </a:r>
          </a:p>
        </p:txBody>
      </p:sp>
    </p:spTree>
    <p:extLst>
      <p:ext uri="{BB962C8B-B14F-4D97-AF65-F5344CB8AC3E}">
        <p14:creationId xmlns:p14="http://schemas.microsoft.com/office/powerpoint/2010/main" val="131003739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2026-10-17T08:23:05.7930000Z</dcterms:created>
  <dcterms:modified xsi:type="dcterms:W3CDTF">2026-10-17T08:23:05.7930000Z</dcterms:modified>
</coreProperties>
</file>